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3" r:id="rId2"/>
    <p:sldMasterId id="2147483665" r:id="rId3"/>
  </p:sldMasterIdLst>
  <p:notesMasterIdLst>
    <p:notesMasterId r:id="rId18"/>
  </p:notesMasterIdLst>
  <p:sldIdLst>
    <p:sldId id="256" r:id="rId4"/>
    <p:sldId id="290" r:id="rId5"/>
    <p:sldId id="291" r:id="rId6"/>
    <p:sldId id="272" r:id="rId7"/>
    <p:sldId id="273" r:id="rId8"/>
    <p:sldId id="277" r:id="rId9"/>
    <p:sldId id="275" r:id="rId10"/>
    <p:sldId id="288" r:id="rId11"/>
    <p:sldId id="284" r:id="rId12"/>
    <p:sldId id="285" r:id="rId13"/>
    <p:sldId id="292" r:id="rId14"/>
    <p:sldId id="280" r:id="rId15"/>
    <p:sldId id="293" r:id="rId16"/>
    <p:sldId id="261" r:id="rId1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ヒラギノ角ゴ Pro W3" charset="-128"/>
        <a:cs typeface="+mn-cs"/>
      </a:defRPr>
    </a:lvl1pPr>
    <a:lvl2pPr marL="457200" algn="l" defTabSz="457200" rtl="0" fontAlgn="base">
      <a:spcBef>
        <a:spcPct val="0"/>
      </a:spcBef>
      <a:spcAft>
        <a:spcPct val="0"/>
      </a:spcAft>
      <a:defRPr kern="1200">
        <a:solidFill>
          <a:schemeClr val="tx1"/>
        </a:solidFill>
        <a:latin typeface="Arial" pitchFamily="34" charset="0"/>
        <a:ea typeface="ヒラギノ角ゴ Pro W3" charset="-128"/>
        <a:cs typeface="+mn-cs"/>
      </a:defRPr>
    </a:lvl2pPr>
    <a:lvl3pPr marL="914400" algn="l" defTabSz="457200" rtl="0" fontAlgn="base">
      <a:spcBef>
        <a:spcPct val="0"/>
      </a:spcBef>
      <a:spcAft>
        <a:spcPct val="0"/>
      </a:spcAft>
      <a:defRPr kern="1200">
        <a:solidFill>
          <a:schemeClr val="tx1"/>
        </a:solidFill>
        <a:latin typeface="Arial" pitchFamily="34" charset="0"/>
        <a:ea typeface="ヒラギノ角ゴ Pro W3" charset="-128"/>
        <a:cs typeface="+mn-cs"/>
      </a:defRPr>
    </a:lvl3pPr>
    <a:lvl4pPr marL="1371600" algn="l" defTabSz="457200" rtl="0" fontAlgn="base">
      <a:spcBef>
        <a:spcPct val="0"/>
      </a:spcBef>
      <a:spcAft>
        <a:spcPct val="0"/>
      </a:spcAft>
      <a:defRPr kern="1200">
        <a:solidFill>
          <a:schemeClr val="tx1"/>
        </a:solidFill>
        <a:latin typeface="Arial" pitchFamily="34" charset="0"/>
        <a:ea typeface="ヒラギノ角ゴ Pro W3" charset="-128"/>
        <a:cs typeface="+mn-cs"/>
      </a:defRPr>
    </a:lvl4pPr>
    <a:lvl5pPr marL="1828800" algn="l" defTabSz="457200" rtl="0" fontAlgn="base">
      <a:spcBef>
        <a:spcPct val="0"/>
      </a:spcBef>
      <a:spcAft>
        <a:spcPct val="0"/>
      </a:spcAft>
      <a:defRPr kern="1200">
        <a:solidFill>
          <a:schemeClr val="tx1"/>
        </a:solidFill>
        <a:latin typeface="Arial" pitchFamily="34" charset="0"/>
        <a:ea typeface="ヒラギノ角ゴ Pro W3" charset="-128"/>
        <a:cs typeface="+mn-cs"/>
      </a:defRPr>
    </a:lvl5pPr>
    <a:lvl6pPr marL="2286000" algn="l" defTabSz="914400" rtl="0" eaLnBrk="1" latinLnBrk="0" hangingPunct="1">
      <a:defRPr kern="1200">
        <a:solidFill>
          <a:schemeClr val="tx1"/>
        </a:solidFill>
        <a:latin typeface="Arial" pitchFamily="34" charset="0"/>
        <a:ea typeface="ヒラギノ角ゴ Pro W3" charset="-128"/>
        <a:cs typeface="+mn-cs"/>
      </a:defRPr>
    </a:lvl6pPr>
    <a:lvl7pPr marL="2743200" algn="l" defTabSz="914400" rtl="0" eaLnBrk="1" latinLnBrk="0" hangingPunct="1">
      <a:defRPr kern="1200">
        <a:solidFill>
          <a:schemeClr val="tx1"/>
        </a:solidFill>
        <a:latin typeface="Arial" pitchFamily="34" charset="0"/>
        <a:ea typeface="ヒラギノ角ゴ Pro W3" charset="-128"/>
        <a:cs typeface="+mn-cs"/>
      </a:defRPr>
    </a:lvl7pPr>
    <a:lvl8pPr marL="3200400" algn="l" defTabSz="914400" rtl="0" eaLnBrk="1" latinLnBrk="0" hangingPunct="1">
      <a:defRPr kern="1200">
        <a:solidFill>
          <a:schemeClr val="tx1"/>
        </a:solidFill>
        <a:latin typeface="Arial" pitchFamily="34" charset="0"/>
        <a:ea typeface="ヒラギノ角ゴ Pro W3" charset="-128"/>
        <a:cs typeface="+mn-cs"/>
      </a:defRPr>
    </a:lvl8pPr>
    <a:lvl9pPr marL="3657600" algn="l" defTabSz="914400" rtl="0" eaLnBrk="1" latinLnBrk="0" hangingPunct="1">
      <a:defRPr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4144"/>
    <a:srgbClr val="808080"/>
    <a:srgbClr val="404040"/>
    <a:srgbClr val="CCCCCC"/>
    <a:srgbClr val="005FA1"/>
    <a:srgbClr val="E17068"/>
    <a:srgbClr val="FE454A"/>
    <a:srgbClr val="E10202"/>
  </p:clrMru>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80" d="100"/>
          <a:sy n="80" d="100"/>
        </p:scale>
        <p:origin x="-1074" y="162"/>
      </p:cViewPr>
      <p:guideLst>
        <p:guide orient="horz" pos="-4"/>
        <p:guide pos="3"/>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ea typeface="ヒラギノ角ゴ Pro W3" charset="0"/>
                <a:cs typeface="ヒラギノ角ゴ Pro W3" charset="0"/>
              </a:defRPr>
            </a:lvl1pPr>
          </a:lstStyle>
          <a:p>
            <a:pPr>
              <a:defRPr/>
            </a:pPr>
            <a:endParaRPr lang="es-E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90BEE8E7-CD57-48A3-8E5A-F56C90D9D0D4}" type="datetime1">
              <a:rPr lang="en-US"/>
              <a:pPr/>
              <a:t>6/20/2014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s-E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E46DE08D-254A-4F09-A5E2-7898905E7BAA}" type="slidenum">
              <a:rPr lang="en-US"/>
              <a:pPr/>
              <a:t>‹Nº›</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7772400" cy="936625"/>
          </a:xfrm>
          <a:prstGeom prst="rect">
            <a:avLst/>
          </a:prstGeom>
        </p:spPr>
        <p:txBody>
          <a:bodyPr/>
          <a:lstStyle>
            <a:lvl1pPr marL="0" marR="0" indent="0" algn="l" defTabSz="457200" rtl="0" eaLnBrk="1" fontAlgn="auto" latinLnBrk="0" hangingPunct="1">
              <a:lnSpc>
                <a:spcPct val="100000"/>
              </a:lnSpc>
              <a:spcBef>
                <a:spcPct val="0"/>
              </a:spcBef>
              <a:spcAft>
                <a:spcPts val="0"/>
              </a:spcAft>
              <a:tabLst/>
              <a:defRPr sz="4400"/>
            </a:lvl1pPr>
          </a:lstStyle>
          <a:p>
            <a:pPr lvl="0"/>
            <a:r>
              <a:rPr lang="en-US" noProof="0" dirty="0" smtClean="0"/>
              <a:t>Click to edit Master title style</a:t>
            </a:r>
          </a:p>
        </p:txBody>
      </p:sp>
      <p:sp>
        <p:nvSpPr>
          <p:cNvPr id="3" name="Subtitle 2"/>
          <p:cNvSpPr>
            <a:spLocks noGrp="1"/>
          </p:cNvSpPr>
          <p:nvPr>
            <p:ph type="subTitle" idx="1"/>
          </p:nvPr>
        </p:nvSpPr>
        <p:spPr>
          <a:xfrm>
            <a:off x="457200" y="2590800"/>
            <a:ext cx="6400800" cy="609600"/>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A9500547-5FF0-4D6E-9228-D0A890D2586A}"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84BA4D9F-CDB5-4AE9-A698-A220FA7C1BF1}" type="slidenum">
              <a:rPr lang="en-US"/>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vl1pPr>
          </a:lstStyle>
          <a:p>
            <a:pPr>
              <a:defRPr/>
            </a:pPr>
            <a:endParaRPr lang="es-ES"/>
          </a:p>
        </p:txBody>
      </p:sp>
      <p:sp>
        <p:nvSpPr>
          <p:cNvPr id="4" name="Slide Number Placeholder 4"/>
          <p:cNvSpPr>
            <a:spLocks noGrp="1"/>
          </p:cNvSpPr>
          <p:nvPr>
            <p:ph type="sldNum" sz="quarter" idx="11"/>
          </p:nvPr>
        </p:nvSpPr>
        <p:spPr/>
        <p:txBody>
          <a:bodyPr/>
          <a:lstStyle>
            <a:lvl1pPr>
              <a:defRPr/>
            </a:lvl1pPr>
          </a:lstStyle>
          <a:p>
            <a:fld id="{88341A29-BFBE-49B1-9FD3-D5354FAFCD71}" type="slidenum">
              <a:rPr lang="en-US"/>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s-ES"/>
          </a:p>
        </p:txBody>
      </p:sp>
      <p:sp>
        <p:nvSpPr>
          <p:cNvPr id="3" name="Slide Number Placeholder 3"/>
          <p:cNvSpPr>
            <a:spLocks noGrp="1"/>
          </p:cNvSpPr>
          <p:nvPr>
            <p:ph type="sldNum" sz="quarter" idx="11"/>
          </p:nvPr>
        </p:nvSpPr>
        <p:spPr/>
        <p:txBody>
          <a:bodyPr/>
          <a:lstStyle>
            <a:lvl1pPr>
              <a:defRPr/>
            </a:lvl1pPr>
          </a:lstStyle>
          <a:p>
            <a:fld id="{5976053B-F3C9-4641-B4D6-A610EFA54886}" type="slidenum">
              <a:rPr lang="en-US"/>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endParaRPr lang="es-ES"/>
          </a:p>
        </p:txBody>
      </p:sp>
      <p:sp>
        <p:nvSpPr>
          <p:cNvPr id="6" name="Slide Number Placeholder 6"/>
          <p:cNvSpPr>
            <a:spLocks noGrp="1"/>
          </p:cNvSpPr>
          <p:nvPr>
            <p:ph type="sldNum" sz="quarter" idx="11"/>
          </p:nvPr>
        </p:nvSpPr>
        <p:spPr/>
        <p:txBody>
          <a:bodyPr/>
          <a:lstStyle>
            <a:lvl1pPr>
              <a:defRPr/>
            </a:lvl1pPr>
          </a:lstStyle>
          <a:p>
            <a:fld id="{F5844BBF-5091-4C9F-8E1B-AF074D2C30BA}" type="slidenum">
              <a:rPr lang="en-US"/>
              <a:pPr/>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endParaRPr lang="es-ES"/>
          </a:p>
        </p:txBody>
      </p:sp>
      <p:sp>
        <p:nvSpPr>
          <p:cNvPr id="6" name="Slide Number Placeholder 6"/>
          <p:cNvSpPr>
            <a:spLocks noGrp="1"/>
          </p:cNvSpPr>
          <p:nvPr>
            <p:ph type="sldNum" sz="quarter" idx="11"/>
          </p:nvPr>
        </p:nvSpPr>
        <p:spPr/>
        <p:txBody>
          <a:bodyPr/>
          <a:lstStyle>
            <a:lvl1pPr>
              <a:defRPr/>
            </a:lvl1pPr>
          </a:lstStyle>
          <a:p>
            <a:fld id="{F1C545A6-BA56-469B-9950-D514588CEF97}" type="slidenum">
              <a:rPr lang="en-US"/>
              <a:pPr/>
              <a:t>‹Nº›</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endParaRPr lang="es-ES"/>
          </a:p>
        </p:txBody>
      </p:sp>
      <p:sp>
        <p:nvSpPr>
          <p:cNvPr id="5" name="Slide Number Placeholder 5"/>
          <p:cNvSpPr>
            <a:spLocks noGrp="1"/>
          </p:cNvSpPr>
          <p:nvPr>
            <p:ph type="sldNum" sz="quarter" idx="11"/>
          </p:nvPr>
        </p:nvSpPr>
        <p:spPr/>
        <p:txBody>
          <a:bodyPr/>
          <a:lstStyle>
            <a:lvl1pPr>
              <a:defRPr/>
            </a:lvl1pPr>
          </a:lstStyle>
          <a:p>
            <a:fld id="{95A59192-4484-438B-A238-0D104C2D9B7F}" type="slidenum">
              <a:rPr lang="en-US"/>
              <a:pPr/>
              <a:t>‹Nº›</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9800" y="274638"/>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54102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endParaRPr lang="es-ES"/>
          </a:p>
        </p:txBody>
      </p:sp>
      <p:sp>
        <p:nvSpPr>
          <p:cNvPr id="5" name="Slide Number Placeholder 5"/>
          <p:cNvSpPr>
            <a:spLocks noGrp="1"/>
          </p:cNvSpPr>
          <p:nvPr>
            <p:ph type="sldNum" sz="quarter" idx="11"/>
          </p:nvPr>
        </p:nvSpPr>
        <p:spPr/>
        <p:txBody>
          <a:bodyPr/>
          <a:lstStyle>
            <a:lvl1pPr>
              <a:defRPr/>
            </a:lvl1pPr>
          </a:lstStyle>
          <a:p>
            <a:fld id="{5AA18047-2887-4DE5-991C-A6EECE63E6F8}" type="slidenum">
              <a:rPr lang="en-US"/>
              <a:pPr/>
              <a:t>‹Nº›</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ED6DF52D-BAAC-460A-BC7F-0A325E351CB7}"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97721E09-0CF1-450F-877C-D1C5A842C809}" type="slidenum">
              <a:rPr lang="en-US"/>
              <a:pPr/>
              <a:t>‹Nº›</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35122530-A22D-4137-BC91-771A0592C9B8}"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536C0EB5-973A-43DD-9573-6CDB10AEF669}" type="slidenum">
              <a:rPr lang="en-US"/>
              <a:pPr/>
              <a:t>‹Nº›</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67FB3F9A-7879-4AB7-BA1C-9511C45A55EA}"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467BB132-4010-4D41-8ECD-9CFACB997389}" type="slidenum">
              <a:rPr lang="en-US"/>
              <a:pPr/>
              <a:t>‹Nº›</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66FE9EAF-C21B-4169-9B87-0768AD31E7A2}" type="datetime1">
              <a:rPr lang="en-US"/>
              <a:pPr/>
              <a:t>6/20/2014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EF1018D3-0948-4F3C-84D2-953E48D12B4F}" type="slidenum">
              <a:rPr lang="en-US"/>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40CB5D26-C998-4898-AA4F-04126F2F775C}"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092571C2-0FDA-4FFC-BEF3-4D9091CC2B77}" type="slidenum">
              <a:rPr lang="en-US"/>
              <a:pPr/>
              <a:t>‹Nº›</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FBEEAA85-7130-4A9B-B9FA-F02FAACDFBD0}" type="datetime1">
              <a:rPr lang="en-US"/>
              <a:pPr/>
              <a:t>6/20/2014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1ABCAFF5-8322-4DAC-AC94-04F6FAE4F981}" type="slidenum">
              <a:rPr lang="en-US"/>
              <a:pPr/>
              <a:t>‹Nº›</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699BBD84-CB8F-4B7C-B6BC-363507FDE77C}" type="datetime1">
              <a:rPr lang="en-US"/>
              <a:pPr/>
              <a:t>6/20/2014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D1686233-F135-4B4E-8CB6-BAC070FEFE1D}" type="slidenum">
              <a:rPr lang="en-US"/>
              <a:pPr/>
              <a:t>‹Nº›</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5C964032-F2F7-4114-87E7-227033201CBE}" type="datetime1">
              <a:rPr lang="en-US"/>
              <a:pPr/>
              <a:t>6/20/2014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52BB06F1-B225-47B3-8687-809B0B77CF4C}" type="slidenum">
              <a:rPr lang="en-US"/>
              <a:pPr/>
              <a:t>‹Nº›</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FAC2543F-1154-40A8-ACCD-757C45863A40}" type="datetime1">
              <a:rPr lang="en-US"/>
              <a:pPr/>
              <a:t>6/20/2014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05367FE7-5369-4D63-9ED4-2CAFCE07D784}" type="slidenum">
              <a:rPr lang="en-US"/>
              <a:pPr/>
              <a:t>‹Nº›</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923A79FF-D584-4B7E-B07A-4B6CF89EA31E}" type="datetime1">
              <a:rPr lang="en-US"/>
              <a:pPr/>
              <a:t>6/20/2014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3A884271-4EE5-4E4D-8443-6F83ABEC395F}" type="slidenum">
              <a:rPr lang="en-US"/>
              <a:pPr/>
              <a:t>‹Nº›</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3D063216-1D4F-4BCB-A264-F9312F83BCBF}"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192514A2-7696-4792-8CF3-CC202C22E9AE}" type="slidenum">
              <a:rPr lang="en-US"/>
              <a:pPr/>
              <a:t>‹Nº›</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D037C8F5-4316-4B4B-8F3B-AFCC5B0458D0}"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98BDF632-1F4C-44D3-AA6F-C153378BFE3E}" type="slidenum">
              <a:rPr lang="en-US"/>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9FA1B7C9-549C-4037-9C63-3C2250D94C8C}" type="datetime1">
              <a:rPr lang="en-US"/>
              <a:pPr/>
              <a:t>6/20/2014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5E359CCC-2436-4E4E-8B33-47BB8B85A741}" type="slidenum">
              <a:rPr lang="en-US"/>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91ED0A21-73F2-48B9-A7FC-4923D0D9DEA8}" type="datetime1">
              <a:rPr lang="en-US"/>
              <a:pPr/>
              <a:t>6/20/2014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83DD7FAD-45AE-4358-8D73-0CB636369F36}" type="slidenum">
              <a:rPr lang="en-US"/>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A86A9E71-A092-4B30-B868-4B3184F2D922}" type="datetime1">
              <a:rPr lang="en-US"/>
              <a:pPr/>
              <a:t>6/20/2014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fld id="{92CFD7E6-8E85-4555-82BC-EC2A01A5B8B7}" type="slidenum">
              <a:rPr lang="en-US"/>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s-ES_tradnl"/>
              <a:t>Gobierno de Chile | Ministerio del Interior</a:t>
            </a:r>
          </a:p>
          <a:p>
            <a:pPr>
              <a:defRPr/>
            </a:pPr>
            <a:endParaRPr lang="en-US"/>
          </a:p>
        </p:txBody>
      </p:sp>
      <p:sp>
        <p:nvSpPr>
          <p:cNvPr id="5" name="Slide Number Placeholder 5"/>
          <p:cNvSpPr>
            <a:spLocks noGrp="1"/>
          </p:cNvSpPr>
          <p:nvPr>
            <p:ph type="sldNum" sz="quarter" idx="11"/>
          </p:nvPr>
        </p:nvSpPr>
        <p:spPr/>
        <p:txBody>
          <a:bodyPr/>
          <a:lstStyle>
            <a:lvl1pPr>
              <a:defRPr/>
            </a:lvl1pPr>
          </a:lstStyle>
          <a:p>
            <a:fld id="{C5A400DB-6B14-4C70-BBDB-9811F8E736B9}" type="slidenum">
              <a:rPr lang="en-US"/>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9B7C6C31-5EE2-483E-AC64-47A98BCEF1F7}" type="datetime1">
              <a:rPr lang="en-US"/>
              <a:pPr/>
              <a:t>6/20/2014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fld id="{33AB987C-9EAC-4268-8532-1C81B4882753}" type="slidenum">
              <a:rPr lang="en-US"/>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CB1A9A0B-A0FB-4FDD-8FA7-D03E399D9CD4}" type="datetime1">
              <a:rPr lang="en-US"/>
              <a:pPr/>
              <a:t>6/20/2014</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s-ES"/>
          </a:p>
        </p:txBody>
      </p:sp>
      <p:sp>
        <p:nvSpPr>
          <p:cNvPr id="7" name="Slide Number Placeholder 6"/>
          <p:cNvSpPr>
            <a:spLocks noGrp="1"/>
          </p:cNvSpPr>
          <p:nvPr>
            <p:ph type="sldNum" sz="quarter" idx="12"/>
          </p:nvPr>
        </p:nvSpPr>
        <p:spPr/>
        <p:txBody>
          <a:bodyPr/>
          <a:lstStyle>
            <a:lvl1pPr>
              <a:defRPr/>
            </a:lvl1pPr>
          </a:lstStyle>
          <a:p>
            <a:fld id="{D4ADCD3D-1534-4CBA-9E28-F5BC04589187}" type="slidenum">
              <a:rPr lang="en-US"/>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fld id="{116FF2FA-8128-4298-8642-F354EBF56FA2}" type="datetime1">
              <a:rPr lang="en-US"/>
              <a:pPr/>
              <a:t>6/20/2014</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s-ES"/>
          </a:p>
        </p:txBody>
      </p:sp>
      <p:sp>
        <p:nvSpPr>
          <p:cNvPr id="9" name="Slide Number Placeholder 8"/>
          <p:cNvSpPr>
            <a:spLocks noGrp="1"/>
          </p:cNvSpPr>
          <p:nvPr>
            <p:ph type="sldNum" sz="quarter" idx="12"/>
          </p:nvPr>
        </p:nvSpPr>
        <p:spPr/>
        <p:txBody>
          <a:bodyPr/>
          <a:lstStyle>
            <a:lvl1pPr>
              <a:defRPr/>
            </a:lvl1pPr>
          </a:lstStyle>
          <a:p>
            <a:fld id="{3B7BFFBC-691C-49B8-AEA7-356B5AE3D9AF}" type="slidenum">
              <a:rPr lang="en-US"/>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3.png"/><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CB7"/>
        </a:solidFill>
        <a:effectLst/>
      </p:bgPr>
    </p:bg>
    <p:spTree>
      <p:nvGrpSpPr>
        <p:cNvPr id="1" name=""/>
        <p:cNvGrpSpPr/>
        <p:nvPr/>
      </p:nvGrpSpPr>
      <p:grpSpPr>
        <a:xfrm>
          <a:off x="0" y="0"/>
          <a:ext cx="0" cy="0"/>
          <a:chOff x="0" y="0"/>
          <a:chExt cx="0" cy="0"/>
        </a:xfrm>
      </p:grpSpPr>
      <p:sp>
        <p:nvSpPr>
          <p:cNvPr id="65" name="Rectangle 64"/>
          <p:cNvSpPr>
            <a:spLocks noChangeArrowheads="1"/>
          </p:cNvSpPr>
          <p:nvPr userDrawn="1"/>
        </p:nvSpPr>
        <p:spPr bwMode="auto">
          <a:xfrm>
            <a:off x="533400" y="3333750"/>
            <a:ext cx="1033463" cy="352425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66" name="Rectangle 65"/>
          <p:cNvSpPr>
            <a:spLocks noChangeArrowheads="1"/>
          </p:cNvSpPr>
          <p:nvPr userDrawn="1"/>
        </p:nvSpPr>
        <p:spPr bwMode="auto">
          <a:xfrm>
            <a:off x="1566863" y="3333750"/>
            <a:ext cx="1260475" cy="352425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pic>
        <p:nvPicPr>
          <p:cNvPr id="1028" name="Picture 1"/>
          <p:cNvPicPr>
            <a:picLocks noChangeAspect="1" noChangeArrowheads="1"/>
          </p:cNvPicPr>
          <p:nvPr userDrawn="1"/>
        </p:nvPicPr>
        <p:blipFill>
          <a:blip r:embed="rId6"/>
          <a:srcRect/>
          <a:stretch>
            <a:fillRect/>
          </a:stretch>
        </p:blipFill>
        <p:spPr bwMode="auto">
          <a:xfrm>
            <a:off x="647700" y="3452813"/>
            <a:ext cx="803275" cy="585787"/>
          </a:xfrm>
          <a:prstGeom prst="rect">
            <a:avLst/>
          </a:prstGeom>
          <a:noFill/>
          <a:ln w="12700">
            <a:noFill/>
            <a:miter lim="800000"/>
            <a:headEnd/>
            <a:tailEnd/>
          </a:ln>
        </p:spPr>
      </p:pic>
      <p:pic>
        <p:nvPicPr>
          <p:cNvPr id="1029" name="Picture 1"/>
          <p:cNvPicPr>
            <a:picLocks noChangeAspect="1" noChangeArrowheads="1"/>
          </p:cNvPicPr>
          <p:nvPr userDrawn="1"/>
        </p:nvPicPr>
        <p:blipFill>
          <a:blip r:embed="rId7"/>
          <a:srcRect/>
          <a:stretch>
            <a:fillRect/>
          </a:stretch>
        </p:blipFill>
        <p:spPr bwMode="auto">
          <a:xfrm>
            <a:off x="1677988" y="3452813"/>
            <a:ext cx="1031875" cy="419100"/>
          </a:xfrm>
          <a:prstGeom prst="rect">
            <a:avLst/>
          </a:prstGeom>
          <a:noFill/>
          <a:ln w="12700">
            <a:noFill/>
            <a:miter lim="800000"/>
            <a:headEnd/>
            <a:tailEnd/>
          </a:ln>
        </p:spPr>
      </p:pic>
      <p:sp>
        <p:nvSpPr>
          <p:cNvPr id="71" name="Rectangle 70"/>
          <p:cNvSpPr>
            <a:spLocks noChangeArrowheads="1"/>
          </p:cNvSpPr>
          <p:nvPr userDrawn="1"/>
        </p:nvSpPr>
        <p:spPr bwMode="auto">
          <a:xfrm>
            <a:off x="533400" y="0"/>
            <a:ext cx="1033463" cy="1371600"/>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72" name="Rectangle 71"/>
          <p:cNvSpPr>
            <a:spLocks noChangeArrowheads="1"/>
          </p:cNvSpPr>
          <p:nvPr userDrawn="1"/>
        </p:nvSpPr>
        <p:spPr bwMode="auto">
          <a:xfrm>
            <a:off x="1566863" y="0"/>
            <a:ext cx="1260475" cy="1371600"/>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Tree>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Lst>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6pPr>
      <a:lvl7pPr marL="9144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7pPr>
      <a:lvl8pPr marL="13716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8pPr>
      <a:lvl9pPr marL="18288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152400" y="152400"/>
            <a:ext cx="8164513"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152400" y="1477963"/>
            <a:ext cx="8177213"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19050" y="6527800"/>
            <a:ext cx="2895600" cy="246063"/>
          </a:xfrm>
          <a:prstGeom prst="rect">
            <a:avLst/>
          </a:prstGeom>
        </p:spPr>
        <p:txBody>
          <a:bodyPr vert="horz" wrap="square" lIns="91440" tIns="45720" rIns="91440" bIns="45720" numCol="1" anchor="t" anchorCtr="0" compatLnSpc="1">
            <a:prstTxWarp prst="textNoShape">
              <a:avLst/>
            </a:prstTxWarp>
          </a:bodyPr>
          <a:lstStyle>
            <a:lvl1pPr>
              <a:defRPr sz="900">
                <a:solidFill>
                  <a:srgbClr val="898989"/>
                </a:solidFill>
                <a:latin typeface="Verdana" charset="0"/>
                <a:ea typeface="ヒラギノ角ゴ Pro W3" charset="0"/>
                <a:cs typeface="Verdana" charset="0"/>
              </a:defRPr>
            </a:lvl1pPr>
          </a:lstStyle>
          <a:p>
            <a:pPr>
              <a:defRPr/>
            </a:pPr>
            <a:r>
              <a:rPr lang="es-ES_tradnl"/>
              <a:t>Gobierno de Chile | Ministerio del Interior</a:t>
            </a:r>
          </a:p>
        </p:txBody>
      </p:sp>
      <p:sp>
        <p:nvSpPr>
          <p:cNvPr id="6" name="Slide Number Placeholder 5"/>
          <p:cNvSpPr>
            <a:spLocks noGrp="1"/>
          </p:cNvSpPr>
          <p:nvPr>
            <p:ph type="sldNum" sz="quarter" idx="4"/>
          </p:nvPr>
        </p:nvSpPr>
        <p:spPr>
          <a:xfrm>
            <a:off x="6183313" y="6527800"/>
            <a:ext cx="2133600" cy="19367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Verdana" pitchFamily="34" charset="0"/>
              </a:defRPr>
            </a:lvl1pPr>
          </a:lstStyle>
          <a:p>
            <a:fld id="{F644A88A-A418-41CA-82C0-5F04BB2BB22E}" type="slidenum">
              <a:rPr lang="en-US"/>
              <a:pPr/>
              <a:t>‹Nº›</a:t>
            </a:fld>
            <a:endParaRPr lang="en-US"/>
          </a:p>
        </p:txBody>
      </p:sp>
      <p:sp>
        <p:nvSpPr>
          <p:cNvPr id="7" name="Rectangle 6"/>
          <p:cNvSpPr>
            <a:spLocks noChangeArrowheads="1"/>
          </p:cNvSpPr>
          <p:nvPr userDrawn="1"/>
        </p:nvSpPr>
        <p:spPr bwMode="auto">
          <a:xfrm>
            <a:off x="8413750" y="-6350"/>
            <a:ext cx="284163" cy="866775"/>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8" name="Rectangle 7"/>
          <p:cNvSpPr>
            <a:spLocks noChangeArrowheads="1"/>
          </p:cNvSpPr>
          <p:nvPr userDrawn="1"/>
        </p:nvSpPr>
        <p:spPr bwMode="auto">
          <a:xfrm>
            <a:off x="8697913" y="0"/>
            <a:ext cx="347662" cy="860425"/>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0" name="Rectangle 9"/>
          <p:cNvSpPr>
            <a:spLocks noChangeArrowheads="1"/>
          </p:cNvSpPr>
          <p:nvPr userDrawn="1"/>
        </p:nvSpPr>
        <p:spPr bwMode="auto">
          <a:xfrm>
            <a:off x="8413750" y="6400800"/>
            <a:ext cx="284163" cy="45720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1" name="Rectangle 10"/>
          <p:cNvSpPr>
            <a:spLocks noChangeArrowheads="1"/>
          </p:cNvSpPr>
          <p:nvPr userDrawn="1"/>
        </p:nvSpPr>
        <p:spPr bwMode="auto">
          <a:xfrm>
            <a:off x="8697913" y="6400800"/>
            <a:ext cx="347662" cy="45720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2000" kern="1200">
          <a:solidFill>
            <a:srgbClr val="595959"/>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kern="1200">
          <a:solidFill>
            <a:srgbClr val="595959"/>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itchFamily="34" charset="0"/>
        <a:buChar char="•"/>
        <a:defRPr sz="1600" kern="1200">
          <a:solidFill>
            <a:srgbClr val="595959"/>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userDrawn="1"/>
        </p:nvSpPr>
        <p:spPr>
          <a:xfrm>
            <a:off x="0" y="6629400"/>
            <a:ext cx="9144000" cy="2286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0"/>
              <a:cs typeface="ヒラギノ角ゴ Pro W3" charset="0"/>
            </a:endParaRPr>
          </a:p>
        </p:txBody>
      </p:sp>
      <p:sp>
        <p:nvSpPr>
          <p:cNvPr id="14" name="Rectangle 13"/>
          <p:cNvSpPr>
            <a:spLocks noChangeArrowheads="1"/>
          </p:cNvSpPr>
          <p:nvPr userDrawn="1"/>
        </p:nvSpPr>
        <p:spPr bwMode="auto">
          <a:xfrm>
            <a:off x="7153275" y="0"/>
            <a:ext cx="1990725" cy="6629400"/>
          </a:xfrm>
          <a:prstGeom prst="rect">
            <a:avLst/>
          </a:prstGeom>
          <a:solidFill>
            <a:schemeClr val="bg1"/>
          </a:solidFill>
          <a:ln w="9525">
            <a:noFill/>
            <a:miter lim="800000"/>
            <a:headEnd/>
            <a:tailEnd/>
          </a:ln>
          <a:effectLst>
            <a:outerShdw dist="38100" dir="5640026"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grpSp>
        <p:nvGrpSpPr>
          <p:cNvPr id="18436" name="Group 11"/>
          <p:cNvGrpSpPr>
            <a:grpSpLocks/>
          </p:cNvGrpSpPr>
          <p:nvPr userDrawn="1"/>
        </p:nvGrpSpPr>
        <p:grpSpPr bwMode="auto">
          <a:xfrm>
            <a:off x="7153275" y="2058988"/>
            <a:ext cx="1990725" cy="2038350"/>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0"/>
                <a:cs typeface="ヒラギノ角ゴ Pro W3" charset="0"/>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0"/>
                <a:cs typeface="ヒラギノ角ゴ Pro W3" charset="0"/>
              </a:endParaRPr>
            </a:p>
          </p:txBody>
        </p:sp>
        <p:pic>
          <p:nvPicPr>
            <p:cNvPr id="18441" name="Picture 1"/>
            <p:cNvPicPr>
              <a:picLocks noChangeAspect="1" noChangeArrowheads="1"/>
            </p:cNvPicPr>
            <p:nvPr userDrawn="1"/>
          </p:nvPicPr>
          <p:blipFill>
            <a:blip r:embed="rId13"/>
            <a:srcRect/>
            <a:stretch>
              <a:fillRect/>
            </a:stretch>
          </p:blipFill>
          <p:spPr bwMode="auto">
            <a:xfrm>
              <a:off x="3660775" y="2287588"/>
              <a:ext cx="1041400" cy="760412"/>
            </a:xfrm>
            <a:prstGeom prst="rect">
              <a:avLst/>
            </a:prstGeom>
            <a:noFill/>
            <a:ln w="12700">
              <a:noFill/>
              <a:miter lim="800000"/>
              <a:headEnd/>
              <a:tailEnd/>
            </a:ln>
          </p:spPr>
        </p:pic>
        <p:pic>
          <p:nvPicPr>
            <p:cNvPr id="18442" name="Picture 1"/>
            <p:cNvPicPr>
              <a:picLocks noChangeAspect="1" noChangeArrowheads="1"/>
            </p:cNvPicPr>
            <p:nvPr userDrawn="1"/>
          </p:nvPicPr>
          <p:blipFill>
            <a:blip r:embed="rId14"/>
            <a:srcRect/>
            <a:stretch>
              <a:fillRect/>
            </a:stretch>
          </p:blipFill>
          <p:spPr bwMode="auto">
            <a:xfrm>
              <a:off x="4995863" y="2287588"/>
              <a:ext cx="1339850" cy="544512"/>
            </a:xfrm>
            <a:prstGeom prst="rect">
              <a:avLst/>
            </a:prstGeom>
            <a:noFill/>
            <a:ln w="12700">
              <a:noFill/>
              <a:miter lim="800000"/>
              <a:headEnd/>
              <a:tailEnd/>
            </a:ln>
          </p:spPr>
        </p:pic>
        <p:pic>
          <p:nvPicPr>
            <p:cNvPr id="18443" name="Picture 1"/>
            <p:cNvPicPr>
              <a:picLocks noChangeAspect="1" noChangeArrowheads="1"/>
            </p:cNvPicPr>
            <p:nvPr userDrawn="1"/>
          </p:nvPicPr>
          <p:blipFill>
            <a:blip r:embed="rId15"/>
            <a:srcRect/>
            <a:stretch>
              <a:fillRect/>
            </a:stretch>
          </p:blipFill>
          <p:spPr bwMode="auto">
            <a:xfrm>
              <a:off x="5003800" y="4851400"/>
              <a:ext cx="1336675" cy="230188"/>
            </a:xfrm>
            <a:prstGeom prst="rect">
              <a:avLst/>
            </a:prstGeom>
            <a:noFill/>
            <a:ln w="12700">
              <a:noFill/>
              <a:miter lim="800000"/>
              <a:headEnd/>
              <a:tailEnd/>
            </a:ln>
          </p:spPr>
        </p:pic>
      </p:grpSp>
      <p:sp>
        <p:nvSpPr>
          <p:cNvPr id="13" name="Rectangle 12"/>
          <p:cNvSpPr>
            <a:spLocks noChangeArrowheads="1"/>
          </p:cNvSpPr>
          <p:nvPr userDrawn="1"/>
        </p:nvSpPr>
        <p:spPr bwMode="auto">
          <a:xfrm>
            <a:off x="4763" y="0"/>
            <a:ext cx="7148512" cy="6629400"/>
          </a:xfrm>
          <a:prstGeom prst="rect">
            <a:avLst/>
          </a:prstGeom>
          <a:solidFill>
            <a:srgbClr val="006CB7"/>
          </a:solidFill>
          <a:ln w="9525">
            <a:noFill/>
            <a:miter lim="800000"/>
            <a:headEnd/>
            <a:tailEnd/>
          </a:ln>
          <a:effectLst>
            <a:outerShdw dist="38100" dir="3779989" algn="br" rotWithShape="0">
              <a:srgbClr val="808080">
                <a:alpha val="70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8438" name="Title Placeholder 1"/>
          <p:cNvSpPr>
            <a:spLocks noGrp="1"/>
          </p:cNvSpPr>
          <p:nvPr>
            <p:ph type="title"/>
          </p:nvPr>
        </p:nvSpPr>
        <p:spPr bwMode="auto">
          <a:xfrm>
            <a:off x="457200" y="2525713"/>
            <a:ext cx="6477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Lst>
  <p:txStyles>
    <p:titleStyle>
      <a:lvl1pPr algn="l" defTabSz="457200" rtl="0" eaLnBrk="0" fontAlgn="base" hangingPunct="0">
        <a:spcBef>
          <a:spcPct val="0"/>
        </a:spcBef>
        <a:spcAft>
          <a:spcPct val="0"/>
        </a:spcAft>
        <a:defRPr sz="4400" b="1" kern="1200">
          <a:solidFill>
            <a:schemeClr val="tx1"/>
          </a:solidFill>
          <a:latin typeface="Verdana"/>
          <a:ea typeface="ヒラギノ角ゴ Pro W3" charset="-128"/>
          <a:cs typeface="Verdana"/>
        </a:defRPr>
      </a:lvl1pPr>
      <a:lvl2pPr algn="l" defTabSz="457200" rtl="0" eaLnBrk="0" fontAlgn="base" hangingPunct="0">
        <a:spcBef>
          <a:spcPct val="0"/>
        </a:spcBef>
        <a:spcAft>
          <a:spcPct val="0"/>
        </a:spcAft>
        <a:defRPr sz="4400" b="1">
          <a:solidFill>
            <a:schemeClr val="tx1"/>
          </a:solidFill>
          <a:latin typeface="Verdana" charset="0"/>
          <a:ea typeface="ヒラギノ角ゴ Pro W3" charset="-128"/>
        </a:defRPr>
      </a:lvl2pPr>
      <a:lvl3pPr algn="l" defTabSz="457200" rtl="0" eaLnBrk="0" fontAlgn="base" hangingPunct="0">
        <a:spcBef>
          <a:spcPct val="0"/>
        </a:spcBef>
        <a:spcAft>
          <a:spcPct val="0"/>
        </a:spcAft>
        <a:defRPr sz="4400" b="1">
          <a:solidFill>
            <a:schemeClr val="tx1"/>
          </a:solidFill>
          <a:latin typeface="Verdana" charset="0"/>
          <a:ea typeface="ヒラギノ角ゴ Pro W3" charset="-128"/>
        </a:defRPr>
      </a:lvl3pPr>
      <a:lvl4pPr algn="l" defTabSz="457200" rtl="0" eaLnBrk="0" fontAlgn="base" hangingPunct="0">
        <a:spcBef>
          <a:spcPct val="0"/>
        </a:spcBef>
        <a:spcAft>
          <a:spcPct val="0"/>
        </a:spcAft>
        <a:defRPr sz="4400" b="1">
          <a:solidFill>
            <a:schemeClr val="tx1"/>
          </a:solidFill>
          <a:latin typeface="Verdana" charset="0"/>
          <a:ea typeface="ヒラギノ角ゴ Pro W3" charset="-128"/>
        </a:defRPr>
      </a:lvl4pPr>
      <a:lvl5pPr algn="l" defTabSz="457200" rtl="0" eaLnBrk="0" fontAlgn="base" hangingPunct="0">
        <a:spcBef>
          <a:spcPct val="0"/>
        </a:spcBef>
        <a:spcAft>
          <a:spcPct val="0"/>
        </a:spcAft>
        <a:defRPr sz="4400" b="1">
          <a:solidFill>
            <a:schemeClr val="tx1"/>
          </a:solidFill>
          <a:latin typeface="Verdana" charset="0"/>
          <a:ea typeface="ヒラギノ角ゴ Pro W3" charset="-128"/>
        </a:defRPr>
      </a:lvl5pPr>
      <a:lvl6pPr marL="457200" algn="l" defTabSz="457200" rtl="0" fontAlgn="base">
        <a:spcBef>
          <a:spcPct val="0"/>
        </a:spcBef>
        <a:spcAft>
          <a:spcPct val="0"/>
        </a:spcAft>
        <a:defRPr sz="4400" b="1">
          <a:solidFill>
            <a:schemeClr val="tx1"/>
          </a:solidFill>
          <a:latin typeface="Verdana" charset="0"/>
          <a:ea typeface="ヒラギノ角ゴ Pro W3" charset="-128"/>
        </a:defRPr>
      </a:lvl6pPr>
      <a:lvl7pPr marL="914400" algn="l" defTabSz="457200" rtl="0" fontAlgn="base">
        <a:spcBef>
          <a:spcPct val="0"/>
        </a:spcBef>
        <a:spcAft>
          <a:spcPct val="0"/>
        </a:spcAft>
        <a:defRPr sz="4400" b="1">
          <a:solidFill>
            <a:schemeClr val="tx1"/>
          </a:solidFill>
          <a:latin typeface="Verdana" charset="0"/>
          <a:ea typeface="ヒラギノ角ゴ Pro W3" charset="-128"/>
        </a:defRPr>
      </a:lvl7pPr>
      <a:lvl8pPr marL="1371600" algn="l" defTabSz="457200" rtl="0" fontAlgn="base">
        <a:spcBef>
          <a:spcPct val="0"/>
        </a:spcBef>
        <a:spcAft>
          <a:spcPct val="0"/>
        </a:spcAft>
        <a:defRPr sz="4400" b="1">
          <a:solidFill>
            <a:schemeClr val="tx1"/>
          </a:solidFill>
          <a:latin typeface="Verdana" charset="0"/>
          <a:ea typeface="ヒラギノ角ゴ Pro W3" charset="-128"/>
        </a:defRPr>
      </a:lvl8pPr>
      <a:lvl9pPr marL="1828800" algn="l" defTabSz="457200" rtl="0" fontAlgn="base">
        <a:spcBef>
          <a:spcPct val="0"/>
        </a:spcBef>
        <a:spcAft>
          <a:spcPct val="0"/>
        </a:spcAft>
        <a:defRPr sz="4400" b="1">
          <a:solidFill>
            <a:schemeClr val="tx1"/>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Hoja_de_c_lculo_de_Microsoft_Office_Excel1.xlsx"/><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ctr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Aft>
                <a:spcPct val="0"/>
              </a:spcAft>
            </a:pPr>
            <a:r>
              <a:rPr lang="es-MX" sz="3200" b="1" dirty="0" smtClean="0">
                <a:sym typeface="Verdana Bold" charset="0"/>
              </a:rPr>
              <a:t>Selección de beneficiarios PAE </a:t>
            </a:r>
            <a:br>
              <a:rPr lang="es-MX" sz="3200" b="1" dirty="0" smtClean="0">
                <a:sym typeface="Verdana Bold" charset="0"/>
              </a:rPr>
            </a:br>
            <a:r>
              <a:rPr lang="es-MX" sz="3200" b="1" dirty="0" smtClean="0">
                <a:sym typeface="Verdana Bold" charset="0"/>
              </a:rPr>
              <a:t>Exclusión de altos ingresos</a:t>
            </a:r>
            <a:endParaRPr lang="es-ES_tradnl" sz="3200" b="1" dirty="0" smtClean="0">
              <a:solidFill>
                <a:srgbClr val="FFFFFF"/>
              </a:solidFill>
              <a:latin typeface="Verdana" pitchFamily="34" charset="0"/>
              <a:sym typeface="Verdana Bold" charset="0"/>
            </a:endParaRPr>
          </a:p>
        </p:txBody>
      </p:sp>
      <p:sp>
        <p:nvSpPr>
          <p:cNvPr id="31746" name="Subtitle 2"/>
          <p:cNvSpPr>
            <a:spLocks noGrp="1"/>
          </p:cNvSpPr>
          <p:nvPr>
            <p:ph type="subTitle" idx="1"/>
          </p:nvPr>
        </p:nvSpPr>
        <p:spPr bwMode="auto">
          <a:xfrm>
            <a:off x="2843808" y="2420888"/>
            <a:ext cx="3394720" cy="609600"/>
          </a:xfrm>
          <a:noFill/>
          <a:ln>
            <a:miter lim="800000"/>
            <a:headEnd/>
            <a:tailEnd/>
          </a:ln>
        </p:spPr>
        <p:txBody>
          <a:bodyPr vert="horz" wrap="square" lIns="91440" tIns="45720" rIns="91440" bIns="45720" numCol="1" anchor="t" anchorCtr="0" compatLnSpc="1">
            <a:prstTxWarp prst="textNoShape">
              <a:avLst/>
            </a:prstTxWarp>
          </a:bodyPr>
          <a:lstStyle/>
          <a:p>
            <a:pPr fontAlgn="base">
              <a:spcAft>
                <a:spcPct val="0"/>
              </a:spcAft>
              <a:buFont typeface="Arial" pitchFamily="34" charset="0"/>
              <a:buNone/>
            </a:pPr>
            <a:endParaRPr lang="es-ES_tradnl" sz="2400" dirty="0" smtClean="0">
              <a:solidFill>
                <a:srgbClr val="FFFFFF"/>
              </a:solidFill>
              <a:latin typeface="Verdana" pitchFamily="34" charset="0"/>
              <a:sym typeface="Verdana" pitchFamily="34" charset="0"/>
            </a:endParaRPr>
          </a:p>
          <a:p>
            <a:pPr fontAlgn="base">
              <a:spcAft>
                <a:spcPct val="0"/>
              </a:spcAft>
              <a:buFont typeface="Arial" pitchFamily="34" charset="0"/>
              <a:buNone/>
            </a:pPr>
            <a:endParaRPr lang="en-US" sz="2400" dirty="0" smtClean="0">
              <a:solidFill>
                <a:srgbClr val="FFFFFF"/>
              </a:solidFill>
            </a:endParaRPr>
          </a:p>
        </p:txBody>
      </p:sp>
      <p:sp>
        <p:nvSpPr>
          <p:cNvPr id="4" name="3 CuadroTexto"/>
          <p:cNvSpPr txBox="1"/>
          <p:nvPr/>
        </p:nvSpPr>
        <p:spPr>
          <a:xfrm>
            <a:off x="4139952" y="3573016"/>
            <a:ext cx="3600400" cy="923330"/>
          </a:xfrm>
          <a:prstGeom prst="rect">
            <a:avLst/>
          </a:prstGeom>
          <a:noFill/>
        </p:spPr>
        <p:txBody>
          <a:bodyPr wrap="square" rtlCol="0">
            <a:spAutoFit/>
          </a:bodyPr>
          <a:lstStyle/>
          <a:p>
            <a:r>
              <a:rPr lang="es-CL" b="1" dirty="0" smtClean="0"/>
              <a:t>División de Políticas Sociales</a:t>
            </a:r>
          </a:p>
          <a:p>
            <a:endParaRPr lang="es-CL" dirty="0" smtClean="0"/>
          </a:p>
          <a:p>
            <a:r>
              <a:rPr lang="es-CL" dirty="0" smtClean="0"/>
              <a:t>Junio de 2014</a:t>
            </a:r>
            <a:endParaRPr lang="es-CL"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Aplicación a grupos familiares en FPS</a:t>
            </a:r>
            <a:endParaRPr lang="es-CL" dirty="0"/>
          </a:p>
        </p:txBody>
      </p:sp>
      <p:sp>
        <p:nvSpPr>
          <p:cNvPr id="6" name="5 Marcador de contenido"/>
          <p:cNvSpPr>
            <a:spLocks noGrp="1"/>
          </p:cNvSpPr>
          <p:nvPr>
            <p:ph idx="1"/>
          </p:nvPr>
        </p:nvSpPr>
        <p:spPr>
          <a:xfrm>
            <a:off x="152400" y="764704"/>
            <a:ext cx="8177213" cy="4525962"/>
          </a:xfrm>
        </p:spPr>
        <p:txBody>
          <a:bodyPr/>
          <a:lstStyle/>
          <a:p>
            <a:pPr>
              <a:buNone/>
            </a:pPr>
            <a:r>
              <a:rPr lang="es-CL" dirty="0" smtClean="0"/>
              <a:t>Metodología de Construcción de Ingresos:</a:t>
            </a:r>
          </a:p>
          <a:p>
            <a:pPr>
              <a:buNone/>
            </a:pPr>
            <a:endParaRPr lang="es-CL" dirty="0" smtClean="0"/>
          </a:p>
          <a:p>
            <a:endParaRPr lang="es-CL" dirty="0" smtClean="0"/>
          </a:p>
          <a:p>
            <a:endParaRPr lang="es-CL" dirty="0" smtClean="0"/>
          </a:p>
          <a:p>
            <a:endParaRPr lang="es-CL" dirty="0" smtClean="0"/>
          </a:p>
          <a:p>
            <a:endParaRPr lang="es-CL" dirty="0" smtClean="0"/>
          </a:p>
          <a:p>
            <a:endParaRPr lang="es-CL" dirty="0" smtClean="0"/>
          </a:p>
          <a:p>
            <a:endParaRPr lang="es-CL" dirty="0" smtClean="0"/>
          </a:p>
          <a:p>
            <a:endParaRPr lang="es-CL" dirty="0"/>
          </a:p>
        </p:txBody>
      </p:sp>
      <p:graphicFrame>
        <p:nvGraphicFramePr>
          <p:cNvPr id="1026" name="Object 2"/>
          <p:cNvGraphicFramePr>
            <a:graphicFrameLocks noChangeAspect="1"/>
          </p:cNvGraphicFramePr>
          <p:nvPr/>
        </p:nvGraphicFramePr>
        <p:xfrm>
          <a:off x="755576" y="1397471"/>
          <a:ext cx="7405688" cy="4695825"/>
        </p:xfrm>
        <a:graphic>
          <a:graphicData uri="http://schemas.openxmlformats.org/presentationml/2006/ole">
            <p:oleObj spid="_x0000_s1026" name="Hoja de cálculo" r:id="rId3" imgW="5153008" imgH="3267143" progId="Excel.Sheet.12">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Resultado </a:t>
            </a:r>
            <a:endParaRPr lang="es-CL" dirty="0"/>
          </a:p>
        </p:txBody>
      </p:sp>
      <p:sp>
        <p:nvSpPr>
          <p:cNvPr id="3" name="2 Marcador de contenido"/>
          <p:cNvSpPr>
            <a:spLocks noGrp="1"/>
          </p:cNvSpPr>
          <p:nvPr>
            <p:ph idx="1"/>
          </p:nvPr>
        </p:nvSpPr>
        <p:spPr>
          <a:xfrm>
            <a:off x="152400" y="980728"/>
            <a:ext cx="8668072" cy="1302965"/>
          </a:xfrm>
        </p:spPr>
        <p:txBody>
          <a:bodyPr/>
          <a:lstStyle/>
          <a:p>
            <a:pPr algn="just"/>
            <a:r>
              <a:rPr lang="es-CL" sz="2200" dirty="0" smtClean="0"/>
              <a:t>Tras aplicar los filtros de ingresos, medios y patrimonio, se tiene </a:t>
            </a:r>
            <a:r>
              <a:rPr lang="es-CL" sz="2400" dirty="0" smtClean="0"/>
              <a:t>1.963.871</a:t>
            </a:r>
            <a:r>
              <a:rPr lang="es-CL" sz="2200" dirty="0" smtClean="0"/>
              <a:t> de niños con datos FPS matriculados* en establecimientos municipales y particulares subvencionados que pertenecen al 60% más vulnerable. </a:t>
            </a:r>
            <a:endParaRPr lang="es-CL" sz="2200" dirty="0"/>
          </a:p>
        </p:txBody>
      </p:sp>
      <p:sp>
        <p:nvSpPr>
          <p:cNvPr id="6" name="5 CuadroTexto"/>
          <p:cNvSpPr txBox="1"/>
          <p:nvPr/>
        </p:nvSpPr>
        <p:spPr>
          <a:xfrm>
            <a:off x="827584" y="4874384"/>
            <a:ext cx="8208912" cy="369332"/>
          </a:xfrm>
          <a:prstGeom prst="rect">
            <a:avLst/>
          </a:prstGeom>
          <a:noFill/>
        </p:spPr>
        <p:txBody>
          <a:bodyPr wrap="square" rtlCol="0">
            <a:spAutoFit/>
          </a:bodyPr>
          <a:lstStyle/>
          <a:p>
            <a:pPr algn="just"/>
            <a:r>
              <a:rPr lang="es-CL" dirty="0" smtClean="0">
                <a:solidFill>
                  <a:srgbClr val="595959"/>
                </a:solidFill>
                <a:latin typeface="+mn-lt"/>
                <a:cs typeface="ヒラギノ角ゴ Pro W3" charset="-128"/>
              </a:rPr>
              <a:t>* Se eliminaron a matriculados en educación para adultos.</a:t>
            </a:r>
          </a:p>
        </p:txBody>
      </p:sp>
      <p:graphicFrame>
        <p:nvGraphicFramePr>
          <p:cNvPr id="8" name="7 Tabla"/>
          <p:cNvGraphicFramePr>
            <a:graphicFrameLocks noGrp="1"/>
          </p:cNvGraphicFramePr>
          <p:nvPr/>
        </p:nvGraphicFramePr>
        <p:xfrm>
          <a:off x="2216150" y="2662237"/>
          <a:ext cx="4711700" cy="1533525"/>
        </p:xfrm>
        <a:graphic>
          <a:graphicData uri="http://schemas.openxmlformats.org/drawingml/2006/table">
            <a:tbl>
              <a:tblPr/>
              <a:tblGrid>
                <a:gridCol w="1663700"/>
                <a:gridCol w="762000"/>
                <a:gridCol w="762000"/>
                <a:gridCol w="762000"/>
                <a:gridCol w="762000"/>
              </a:tblGrid>
              <a:tr h="571500">
                <a:tc gridSpan="5">
                  <a:txBody>
                    <a:bodyPr/>
                    <a:lstStyle/>
                    <a:p>
                      <a:pPr algn="ctr" rtl="0" fontAlgn="ctr"/>
                      <a:r>
                        <a:rPr lang="es-CL" sz="1100" b="1" i="0" u="none" strike="noStrike">
                          <a:solidFill>
                            <a:srgbClr val="000000"/>
                          </a:solidFill>
                          <a:latin typeface="Calibri"/>
                        </a:rPr>
                        <a:t>Niños matriculados en establecimientos subvencionados con FPS, según pertenencia o no a 60% más vulnerable tras aplicación de filtros de ingresos, medios y patrimonio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r>
              <a:tr h="190500">
                <a:tc rowSpan="2">
                  <a:txBody>
                    <a:bodyPr/>
                    <a:lstStyle/>
                    <a:p>
                      <a:pPr algn="ctr" rtl="0" fontAlgn="b"/>
                      <a:r>
                        <a:rPr lang="es-CL"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rtl="0" fontAlgn="b"/>
                      <a:r>
                        <a:rPr lang="es-CL" sz="1100" b="0" i="1" u="none" strike="noStrike">
                          <a:solidFill>
                            <a:srgbClr val="000000"/>
                          </a:solidFill>
                          <a:latin typeface="Calibri"/>
                        </a:rPr>
                        <a:t>Nivel escolar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r>
              <a:tr h="190500">
                <a:tc vMerge="1">
                  <a:txBody>
                    <a:bodyPr/>
                    <a:lstStyle/>
                    <a:p>
                      <a:endParaRPr lang="es-CL"/>
                    </a:p>
                  </a:txBody>
                  <a:tcPr/>
                </a:tc>
                <a:tc>
                  <a:txBody>
                    <a:bodyPr/>
                    <a:lstStyle/>
                    <a:p>
                      <a:pPr algn="ctr" rtl="0" fontAlgn="b"/>
                      <a:r>
                        <a:rPr lang="es-CL" sz="1100" b="0" i="1" u="none" strike="noStrike">
                          <a:solidFill>
                            <a:srgbClr val="000000"/>
                          </a:solidFill>
                          <a:latin typeface="Calibri"/>
                        </a:rPr>
                        <a:t>Pre Escolar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L" sz="1100" b="0" i="1" u="none" strike="noStrike">
                          <a:solidFill>
                            <a:srgbClr val="000000"/>
                          </a:solidFill>
                          <a:latin typeface="Calibri"/>
                        </a:rPr>
                        <a:t>Básica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L" sz="1100" b="0" i="1" u="none" strike="noStrike">
                          <a:solidFill>
                            <a:srgbClr val="000000"/>
                          </a:solidFill>
                          <a:latin typeface="Calibri"/>
                        </a:rPr>
                        <a:t>Media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L" sz="1100" b="0" i="1" u="none" strike="noStrike">
                          <a:solidFill>
                            <a:srgbClr val="000000"/>
                          </a:solidFill>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rtl="0" fontAlgn="b"/>
                      <a:r>
                        <a:rPr lang="es-CL" sz="1100" b="0" i="1" u="none" strike="noStrike">
                          <a:solidFill>
                            <a:srgbClr val="000000"/>
                          </a:solidFill>
                          <a:latin typeface="Calibri"/>
                        </a:rPr>
                        <a:t>No Excluido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216.201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1.229.657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518.013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1.963.871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rtl="0" fontAlgn="b"/>
                      <a:r>
                        <a:rPr lang="es-CL" sz="1100" b="0" i="1" u="none" strike="noStrike">
                          <a:solidFill>
                            <a:srgbClr val="000000"/>
                          </a:solidFill>
                          <a:latin typeface="Calibri"/>
                        </a:rPr>
                        <a:t>Excluido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57.549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324.534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200.389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582.472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rtl="0" fontAlgn="b"/>
                      <a:r>
                        <a:rPr lang="es-CL" sz="1100" b="0" i="1" u="none" strike="noStrike">
                          <a:solidFill>
                            <a:srgbClr val="000000"/>
                          </a:solidFill>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273.750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1.554.191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CL" sz="1100" b="0" i="0" u="none" strike="noStrike">
                          <a:solidFill>
                            <a:srgbClr val="000000"/>
                          </a:solidFill>
                          <a:latin typeface="Calibri"/>
                        </a:rPr>
                        <a:t>718.402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CL" sz="1100" b="0" i="0" u="none" strike="noStrike" dirty="0">
                          <a:solidFill>
                            <a:srgbClr val="000000"/>
                          </a:solidFill>
                          <a:latin typeface="Calibri"/>
                        </a:rPr>
                        <a:t>2.546.343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sz="3600" b="1" dirty="0" smtClean="0"/>
              <a:t>Número de Beneficiarios PAE 2014 por nivel</a:t>
            </a:r>
            <a:endParaRPr lang="es-CL" sz="3600" b="1" dirty="0"/>
          </a:p>
        </p:txBody>
      </p:sp>
      <p:graphicFrame>
        <p:nvGraphicFramePr>
          <p:cNvPr id="4" name="3 Tabla"/>
          <p:cNvGraphicFramePr>
            <a:graphicFrameLocks noGrp="1"/>
          </p:cNvGraphicFramePr>
          <p:nvPr/>
        </p:nvGraphicFramePr>
        <p:xfrm>
          <a:off x="1000100" y="2143116"/>
          <a:ext cx="7000923" cy="1714508"/>
        </p:xfrm>
        <a:graphic>
          <a:graphicData uri="http://schemas.openxmlformats.org/drawingml/2006/table">
            <a:tbl>
              <a:tblPr/>
              <a:tblGrid>
                <a:gridCol w="1071570"/>
                <a:gridCol w="1438692"/>
                <a:gridCol w="1087695"/>
                <a:gridCol w="1134322"/>
                <a:gridCol w="1134322"/>
                <a:gridCol w="1134322"/>
              </a:tblGrid>
              <a:tr h="428627">
                <a:tc>
                  <a:txBody>
                    <a:bodyPr/>
                    <a:lstStyle/>
                    <a:p>
                      <a:pPr algn="ctr">
                        <a:spcAft>
                          <a:spcPts val="0"/>
                        </a:spcAft>
                      </a:pPr>
                      <a:r>
                        <a:rPr lang="es-CL" sz="1800" b="1" dirty="0">
                          <a:solidFill>
                            <a:srgbClr val="FFFFFF"/>
                          </a:solidFill>
                          <a:latin typeface="Calibri"/>
                          <a:ea typeface="Calibri"/>
                          <a:cs typeface="Times New Roman"/>
                        </a:rPr>
                        <a:t>MES</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spcAft>
                          <a:spcPts val="0"/>
                        </a:spcAft>
                      </a:pPr>
                      <a:r>
                        <a:rPr lang="es-CL" sz="1800" b="1" dirty="0">
                          <a:solidFill>
                            <a:srgbClr val="FFFFFF"/>
                          </a:solidFill>
                          <a:latin typeface="Calibri"/>
                          <a:ea typeface="Calibri"/>
                          <a:cs typeface="Times New Roman"/>
                        </a:rPr>
                        <a:t>PREKINDER</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spcAft>
                          <a:spcPts val="0"/>
                        </a:spcAft>
                      </a:pPr>
                      <a:r>
                        <a:rPr lang="es-CL" sz="1800" b="1">
                          <a:solidFill>
                            <a:srgbClr val="FFFFFF"/>
                          </a:solidFill>
                          <a:latin typeface="Calibri"/>
                          <a:ea typeface="Calibri"/>
                          <a:cs typeface="Times New Roman"/>
                        </a:rPr>
                        <a:t>KINDER</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spcAft>
                          <a:spcPts val="0"/>
                        </a:spcAft>
                      </a:pPr>
                      <a:r>
                        <a:rPr lang="es-CL" sz="1800" b="1">
                          <a:solidFill>
                            <a:srgbClr val="FFFFFF"/>
                          </a:solidFill>
                          <a:latin typeface="Calibri"/>
                          <a:ea typeface="Calibri"/>
                          <a:cs typeface="Times New Roman"/>
                        </a:rPr>
                        <a:t>BASICA</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spcAft>
                          <a:spcPts val="0"/>
                        </a:spcAft>
                      </a:pPr>
                      <a:r>
                        <a:rPr lang="es-CL" sz="1800" b="1" dirty="0">
                          <a:solidFill>
                            <a:srgbClr val="FFFFFF"/>
                          </a:solidFill>
                          <a:latin typeface="Calibri"/>
                          <a:ea typeface="Calibri"/>
                          <a:cs typeface="Times New Roman"/>
                        </a:rPr>
                        <a:t>MEDIA</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marL="0" algn="ctr" defTabSz="914400" rtl="0" eaLnBrk="1" latinLnBrk="0" hangingPunct="1">
                        <a:spcAft>
                          <a:spcPts val="0"/>
                        </a:spcAft>
                      </a:pPr>
                      <a:r>
                        <a:rPr lang="es-CL" sz="1800" b="1" kern="1200" dirty="0" smtClean="0">
                          <a:solidFill>
                            <a:srgbClr val="FFFFFF"/>
                          </a:solidFill>
                          <a:latin typeface="Calibri"/>
                          <a:ea typeface="Calibri"/>
                          <a:cs typeface="Times New Roman"/>
                        </a:rPr>
                        <a:t>TOTAL</a:t>
                      </a:r>
                      <a:endParaRPr lang="es-CL" sz="1800" b="1" kern="1200" dirty="0">
                        <a:solidFill>
                          <a:srgbClr val="FFFFFF"/>
                        </a:solidFill>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r>
              <a:tr h="428627">
                <a:tc>
                  <a:txBody>
                    <a:bodyPr/>
                    <a:lstStyle/>
                    <a:p>
                      <a:pPr>
                        <a:spcAft>
                          <a:spcPts val="0"/>
                        </a:spcAft>
                      </a:pPr>
                      <a:r>
                        <a:rPr lang="es-CL" sz="1800">
                          <a:solidFill>
                            <a:srgbClr val="000000"/>
                          </a:solidFill>
                          <a:latin typeface="Calibri"/>
                          <a:ea typeface="Calibri"/>
                          <a:cs typeface="Times New Roman"/>
                        </a:rPr>
                        <a:t>ABRIL</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a:solidFill>
                            <a:srgbClr val="000000"/>
                          </a:solidFill>
                          <a:latin typeface="Calibri"/>
                          <a:ea typeface="Calibri"/>
                          <a:cs typeface="Times New Roman"/>
                        </a:rPr>
                        <a:t>77.608</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dirty="0">
                          <a:solidFill>
                            <a:srgbClr val="000000"/>
                          </a:solidFill>
                          <a:latin typeface="Calibri"/>
                          <a:ea typeface="Calibri"/>
                          <a:cs typeface="Times New Roman"/>
                        </a:rPr>
                        <a:t>94.750</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a:solidFill>
                            <a:srgbClr val="000000"/>
                          </a:solidFill>
                          <a:latin typeface="Calibri"/>
                          <a:ea typeface="Calibri"/>
                          <a:cs typeface="Times New Roman"/>
                        </a:rPr>
                        <a:t>937.513</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a:solidFill>
                            <a:srgbClr val="000000"/>
                          </a:solidFill>
                          <a:latin typeface="Calibri"/>
                          <a:ea typeface="Calibri"/>
                          <a:cs typeface="Times New Roman"/>
                        </a:rPr>
                        <a:t>351.621</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CL" sz="1800" b="0" i="0" u="none" strike="noStrike" dirty="0">
                          <a:solidFill>
                            <a:srgbClr val="000000"/>
                          </a:solidFill>
                          <a:latin typeface="Calibri"/>
                        </a:rPr>
                        <a:t>1.461.492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7">
                <a:tc>
                  <a:txBody>
                    <a:bodyPr/>
                    <a:lstStyle/>
                    <a:p>
                      <a:pPr>
                        <a:spcAft>
                          <a:spcPts val="0"/>
                        </a:spcAft>
                      </a:pPr>
                      <a:r>
                        <a:rPr lang="es-CL" sz="1800">
                          <a:solidFill>
                            <a:srgbClr val="000000"/>
                          </a:solidFill>
                          <a:latin typeface="Calibri"/>
                          <a:ea typeface="Calibri"/>
                          <a:cs typeface="Times New Roman"/>
                        </a:rPr>
                        <a:t>MAYO</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a:solidFill>
                            <a:srgbClr val="000000"/>
                          </a:solidFill>
                          <a:latin typeface="Calibri"/>
                          <a:ea typeface="Calibri"/>
                          <a:cs typeface="Times New Roman"/>
                        </a:rPr>
                        <a:t>79.785</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a:solidFill>
                            <a:srgbClr val="000000"/>
                          </a:solidFill>
                          <a:latin typeface="Calibri"/>
                          <a:ea typeface="Calibri"/>
                          <a:cs typeface="Times New Roman"/>
                        </a:rPr>
                        <a:t>97.257</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dirty="0">
                          <a:solidFill>
                            <a:srgbClr val="000000"/>
                          </a:solidFill>
                          <a:latin typeface="Calibri"/>
                          <a:ea typeface="Calibri"/>
                          <a:cs typeface="Times New Roman"/>
                        </a:rPr>
                        <a:t>940.266</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dirty="0">
                          <a:solidFill>
                            <a:srgbClr val="000000"/>
                          </a:solidFill>
                          <a:latin typeface="Calibri"/>
                          <a:ea typeface="Calibri"/>
                          <a:cs typeface="Times New Roman"/>
                        </a:rPr>
                        <a:t>353.152</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CL" sz="1800" b="0" i="0" u="none" strike="noStrike" dirty="0">
                          <a:solidFill>
                            <a:srgbClr val="000000"/>
                          </a:solidFill>
                          <a:latin typeface="Calibri"/>
                        </a:rPr>
                        <a:t>1.470.460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7">
                <a:tc>
                  <a:txBody>
                    <a:bodyPr/>
                    <a:lstStyle/>
                    <a:p>
                      <a:pPr>
                        <a:spcAft>
                          <a:spcPts val="0"/>
                        </a:spcAft>
                      </a:pPr>
                      <a:r>
                        <a:rPr lang="es-CL" sz="1800">
                          <a:solidFill>
                            <a:srgbClr val="000000"/>
                          </a:solidFill>
                          <a:latin typeface="Calibri"/>
                          <a:ea typeface="Calibri"/>
                          <a:cs typeface="Times New Roman"/>
                        </a:rPr>
                        <a:t>JUNIO</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a:solidFill>
                            <a:srgbClr val="000000"/>
                          </a:solidFill>
                          <a:latin typeface="Calibri"/>
                          <a:ea typeface="Calibri"/>
                          <a:cs typeface="Times New Roman"/>
                        </a:rPr>
                        <a:t>80.423</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a:solidFill>
                            <a:srgbClr val="000000"/>
                          </a:solidFill>
                          <a:latin typeface="Calibri"/>
                          <a:ea typeface="Calibri"/>
                          <a:cs typeface="Times New Roman"/>
                        </a:rPr>
                        <a:t>98.093</a:t>
                      </a:r>
                      <a:endParaRPr lang="es-CL" sz="18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dirty="0">
                          <a:solidFill>
                            <a:srgbClr val="000000"/>
                          </a:solidFill>
                          <a:latin typeface="Calibri"/>
                          <a:ea typeface="Calibri"/>
                          <a:cs typeface="Times New Roman"/>
                        </a:rPr>
                        <a:t>939.838</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s-CL" sz="1800" dirty="0">
                          <a:solidFill>
                            <a:srgbClr val="000000"/>
                          </a:solidFill>
                          <a:latin typeface="Calibri"/>
                          <a:ea typeface="Calibri"/>
                          <a:cs typeface="Times New Roman"/>
                        </a:rPr>
                        <a:t>354.986</a:t>
                      </a:r>
                      <a:endParaRPr lang="es-CL" sz="18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CL" sz="1800" b="0" i="0" u="none" strike="noStrike" dirty="0">
                          <a:solidFill>
                            <a:srgbClr val="000000"/>
                          </a:solidFill>
                          <a:latin typeface="Calibri"/>
                        </a:rPr>
                        <a:t>1.473.340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4 Rectángulo"/>
          <p:cNvSpPr/>
          <p:nvPr/>
        </p:nvSpPr>
        <p:spPr>
          <a:xfrm>
            <a:off x="1000100" y="4429133"/>
            <a:ext cx="7429552" cy="307777"/>
          </a:xfrm>
          <a:prstGeom prst="rect">
            <a:avLst/>
          </a:prstGeom>
        </p:spPr>
        <p:txBody>
          <a:bodyPr wrap="square">
            <a:spAutoFit/>
          </a:bodyPr>
          <a:lstStyle/>
          <a:p>
            <a:pPr>
              <a:spcAft>
                <a:spcPts val="0"/>
              </a:spcAft>
            </a:pPr>
            <a:r>
              <a:rPr lang="es-CL" sz="1400" dirty="0">
                <a:solidFill>
                  <a:srgbClr val="000000"/>
                </a:solidFill>
                <a:ea typeface="Calibri"/>
                <a:cs typeface="Times New Roman"/>
              </a:rPr>
              <a:t>*Para contar beneficiarios se tomó el servicio con la mayor cantidad de raciones por nivel</a:t>
            </a:r>
            <a:endParaRPr lang="es-CL" sz="2400" dirty="0">
              <a:ea typeface="Calibri"/>
              <a:cs typeface="Times New Roman"/>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sz="3600" b="1" dirty="0" smtClean="0"/>
              <a:t>Matrícula establecimientos que reciben PAE por nivel (Abril 2014)</a:t>
            </a:r>
            <a:endParaRPr lang="es-CL" sz="3600" b="1" dirty="0"/>
          </a:p>
        </p:txBody>
      </p:sp>
      <p:graphicFrame>
        <p:nvGraphicFramePr>
          <p:cNvPr id="5" name="4 Tabla"/>
          <p:cNvGraphicFramePr>
            <a:graphicFrameLocks noGrp="1"/>
          </p:cNvGraphicFramePr>
          <p:nvPr/>
        </p:nvGraphicFramePr>
        <p:xfrm>
          <a:off x="2071670" y="2143116"/>
          <a:ext cx="5357850" cy="2714646"/>
        </p:xfrm>
        <a:graphic>
          <a:graphicData uri="http://schemas.openxmlformats.org/drawingml/2006/table">
            <a:tbl>
              <a:tblPr firstRow="1" bandRow="1">
                <a:tableStyleId>{2D5ABB26-0587-4C30-8999-92F81FD0307C}</a:tableStyleId>
              </a:tblPr>
              <a:tblGrid>
                <a:gridCol w="2678925"/>
                <a:gridCol w="2678925"/>
              </a:tblGrid>
              <a:tr h="452441">
                <a:tc>
                  <a:txBody>
                    <a:bodyPr/>
                    <a:lstStyle/>
                    <a:p>
                      <a:pPr algn="ctr"/>
                      <a:r>
                        <a:rPr lang="es-CL" b="1" dirty="0" smtClean="0">
                          <a:solidFill>
                            <a:schemeClr val="bg1"/>
                          </a:solidFill>
                        </a:rPr>
                        <a:t>NIVEL</a:t>
                      </a:r>
                      <a:endParaRPr lang="es-CL"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s-CL" b="1" dirty="0" smtClean="0">
                          <a:solidFill>
                            <a:schemeClr val="bg1"/>
                          </a:solidFill>
                        </a:rPr>
                        <a:t>MATRICULA</a:t>
                      </a:r>
                      <a:endParaRPr lang="es-CL"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452441">
                <a:tc>
                  <a:txBody>
                    <a:bodyPr/>
                    <a:lstStyle/>
                    <a:p>
                      <a:r>
                        <a:rPr lang="es-CL" dirty="0" smtClean="0"/>
                        <a:t>Pre Kínder</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s-CL" dirty="0" smtClean="0"/>
                        <a:t>104.551</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441">
                <a:tc>
                  <a:txBody>
                    <a:bodyPr/>
                    <a:lstStyle/>
                    <a:p>
                      <a:r>
                        <a:rPr lang="es-CL" dirty="0" smtClean="0"/>
                        <a:t>Kínder</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s-CL" dirty="0" smtClean="0"/>
                        <a:t>139.392</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441">
                <a:tc>
                  <a:txBody>
                    <a:bodyPr/>
                    <a:lstStyle/>
                    <a:p>
                      <a:r>
                        <a:rPr lang="es-CL" dirty="0" smtClean="0"/>
                        <a:t>Básica</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s-CL" dirty="0" smtClean="0"/>
                        <a:t>1.524.366</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441">
                <a:tc>
                  <a:txBody>
                    <a:bodyPr/>
                    <a:lstStyle/>
                    <a:p>
                      <a:r>
                        <a:rPr lang="es-CL" dirty="0" smtClean="0"/>
                        <a:t>Media</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s-CL" dirty="0" smtClean="0"/>
                        <a:t>708.978</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441">
                <a:tc>
                  <a:txBody>
                    <a:bodyPr/>
                    <a:lstStyle/>
                    <a:p>
                      <a:r>
                        <a:rPr lang="es-CL" dirty="0" smtClean="0"/>
                        <a:t>Total</a:t>
                      </a:r>
                      <a:endParaRPr lang="es-C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defTabSz="914400" rtl="0" eaLnBrk="1" fontAlgn="t" latinLnBrk="0" hangingPunct="1"/>
                      <a:r>
                        <a:rPr lang="es-CL" sz="1800" kern="1200" dirty="0" smtClean="0"/>
                        <a:t>2.477.287</a:t>
                      </a:r>
                      <a:endParaRPr lang="es-CL" sz="1800" kern="1200" dirty="0" smtClean="0">
                        <a:solidFill>
                          <a:schemeClr val="dk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3"/>
          <p:cNvSpPr>
            <a:spLocks noGrp="1"/>
          </p:cNvSpPr>
          <p:nvPr>
            <p:ph type="ctrTitle"/>
          </p:nvPr>
        </p:nvSpPr>
        <p:spPr>
          <a:xfrm>
            <a:off x="685800" y="2339975"/>
            <a:ext cx="7772400" cy="1470025"/>
          </a:xfrm>
        </p:spPr>
        <p:txBody>
          <a:bodyPr/>
          <a:lstStyle/>
          <a:p>
            <a:pPr eaLnBrk="1" hangingPunct="1"/>
            <a:r>
              <a:rPr lang="en-US" sz="3600" dirty="0" smtClean="0">
                <a:solidFill>
                  <a:schemeClr val="bg1"/>
                </a:solidFill>
                <a:latin typeface="Verdana" pitchFamily="34" charset="0"/>
              </a:rPr>
              <a:t>Gracias.</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3911" y="296416"/>
            <a:ext cx="8164513" cy="468288"/>
          </a:xfrm>
        </p:spPr>
        <p:txBody>
          <a:bodyPr/>
          <a:lstStyle/>
          <a:p>
            <a:r>
              <a:rPr lang="es-CL" dirty="0" smtClean="0"/>
              <a:t>Antecedentes </a:t>
            </a:r>
            <a:endParaRPr lang="es-CL" dirty="0"/>
          </a:p>
        </p:txBody>
      </p:sp>
      <p:sp>
        <p:nvSpPr>
          <p:cNvPr id="3" name="2 Marcador de contenido"/>
          <p:cNvSpPr>
            <a:spLocks noGrp="1"/>
          </p:cNvSpPr>
          <p:nvPr>
            <p:ph idx="1"/>
          </p:nvPr>
        </p:nvSpPr>
        <p:spPr>
          <a:xfrm>
            <a:off x="427235" y="980728"/>
            <a:ext cx="8177213" cy="5328592"/>
          </a:xfrm>
        </p:spPr>
        <p:txBody>
          <a:bodyPr/>
          <a:lstStyle/>
          <a:p>
            <a:pPr algn="just"/>
            <a:r>
              <a:rPr lang="es-CL" sz="2200" dirty="0" smtClean="0"/>
              <a:t>Discurso del 21 de Mayo: se reforzará el Programa de Alimentación Escolar, no sólo no pidiendo nunca más la ficha de protección social para decidir quién se alimenta y quién no se alimenta, de modo de asegurar que se entregue efectivamente alimentación al cien por ciento de los alumnos y alumnas provenientes de las familias de los tres primeros quintiles.</a:t>
            </a:r>
          </a:p>
          <a:p>
            <a:pPr algn="just"/>
            <a:r>
              <a:rPr lang="es-CL" sz="2200" dirty="0" smtClean="0"/>
              <a:t>El Programa de Gobierno de la Presidenta </a:t>
            </a:r>
            <a:r>
              <a:rPr lang="es-CL" sz="2200" dirty="0" err="1" smtClean="0"/>
              <a:t>Bachelet</a:t>
            </a:r>
            <a:r>
              <a:rPr lang="es-CL" sz="2200" dirty="0" smtClean="0"/>
              <a:t> señala que se iniciará un proceso para superar en forma gradual la Ficha de Protección Social (FPS) en tanto instrumento de focalización, de manera tal de transitar hacia la asignación de transferencias monetarias por el </a:t>
            </a:r>
            <a:r>
              <a:rPr lang="es-CL" sz="2200" u="sng" dirty="0" smtClean="0"/>
              <a:t>mecanismo de la exclusión de los sectores de mayores ingresos</a:t>
            </a:r>
            <a:r>
              <a:rPr lang="es-CL" sz="2200" dirty="0" smtClean="0"/>
              <a:t>.</a:t>
            </a:r>
          </a:p>
          <a:p>
            <a:pPr algn="just"/>
            <a:r>
              <a:rPr lang="es-CL" sz="2200" dirty="0" smtClean="0"/>
              <a:t>El ejercicio que a continuación se presenta, corresponde a una </a:t>
            </a:r>
            <a:r>
              <a:rPr lang="es-CL" sz="2200" dirty="0" smtClean="0">
                <a:solidFill>
                  <a:srgbClr val="FF0000"/>
                </a:solidFill>
              </a:rPr>
              <a:t>propuesta preliminar </a:t>
            </a:r>
            <a:r>
              <a:rPr lang="es-CL" sz="2200" dirty="0" smtClean="0"/>
              <a:t>de modelo de exclusión de sectores de mayores ingresos. </a:t>
            </a:r>
            <a:endParaRPr lang="es-CL"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3911" y="224408"/>
            <a:ext cx="8164513" cy="612304"/>
          </a:xfrm>
        </p:spPr>
        <p:txBody>
          <a:bodyPr/>
          <a:lstStyle/>
          <a:p>
            <a:r>
              <a:rPr lang="es-CL" dirty="0" smtClean="0"/>
              <a:t>El modelo</a:t>
            </a:r>
            <a:endParaRPr lang="es-CL" dirty="0"/>
          </a:p>
        </p:txBody>
      </p:sp>
      <p:sp>
        <p:nvSpPr>
          <p:cNvPr id="3" name="2 Marcador de contenido"/>
          <p:cNvSpPr>
            <a:spLocks noGrp="1"/>
          </p:cNvSpPr>
          <p:nvPr>
            <p:ph idx="1"/>
          </p:nvPr>
        </p:nvSpPr>
        <p:spPr>
          <a:xfrm>
            <a:off x="152400" y="802630"/>
            <a:ext cx="8740080" cy="6010746"/>
          </a:xfrm>
        </p:spPr>
        <p:txBody>
          <a:bodyPr/>
          <a:lstStyle/>
          <a:p>
            <a:pPr algn="just"/>
            <a:r>
              <a:rPr lang="es-CL" sz="2200" dirty="0" smtClean="0"/>
              <a:t>El objetivo del modelo consiste en establecer un umbral que permita identificar a los niños/as y grupos familiares que pertenecen al 40% de mayores ingresos. </a:t>
            </a:r>
          </a:p>
          <a:p>
            <a:pPr algn="just"/>
            <a:r>
              <a:rPr lang="es-CL" sz="2200" dirty="0" smtClean="0"/>
              <a:t>Debido a que hay hogares con ingresos informales que aparecen bajo el umbral, siendo que en realidad están sobre, es necesario la aplicación de  un test de medios y un test de patrimonio: </a:t>
            </a:r>
          </a:p>
          <a:p>
            <a:pPr lvl="1" algn="just"/>
            <a:r>
              <a:rPr lang="es-CL" sz="2000" dirty="0" smtClean="0"/>
              <a:t>Test de medios: se predice el percentil al que pertenece el hogar de acuerdo a una serie de características correlacionadas al ingreso de los grupos familiares. Hogares cuyo percentil predicho está sobre el tercer quintil, son excluidos.</a:t>
            </a:r>
          </a:p>
          <a:p>
            <a:pPr lvl="1" algn="just"/>
            <a:r>
              <a:rPr lang="es-CL" sz="2000" dirty="0" smtClean="0"/>
              <a:t>Test de patrimonio: hogares que tienen propiedades avaluadas sobre $60.000.000, también son excluidos. </a:t>
            </a:r>
          </a:p>
          <a:p>
            <a:pPr marL="342900" lvl="1" indent="-342900" algn="just">
              <a:buFont typeface="Arial" pitchFamily="34" charset="0"/>
              <a:buChar char="•"/>
            </a:pPr>
            <a:r>
              <a:rPr lang="es-CL" sz="2200" dirty="0" smtClean="0">
                <a:cs typeface="ヒラギノ角ゴ Pro W3" charset="-128"/>
              </a:rPr>
              <a:t>En la estimación del umbral de ingresos y parámetros de test de medios, se utiliza la encuesta CASEN 2011. </a:t>
            </a:r>
          </a:p>
          <a:p>
            <a:pPr marL="342900" lvl="1" indent="-342900" algn="just">
              <a:buFont typeface="Arial" pitchFamily="34" charset="0"/>
              <a:buChar char="•"/>
            </a:pPr>
            <a:r>
              <a:rPr lang="es-CL" sz="2200" dirty="0" smtClean="0">
                <a:cs typeface="ヒラギノ角ゴ Pro W3" charset="-128"/>
              </a:rPr>
              <a:t>Aplicación del modelo se realiza sobre grupos familiares que tienen FPS, a los cuales se les vincula información administrativa de ingresos y patrimonio, entre otras.  </a:t>
            </a:r>
          </a:p>
          <a:p>
            <a:pPr lvl="1" algn="just"/>
            <a:endParaRPr lang="es-CL" sz="2200" dirty="0" smtClean="0">
              <a:cs typeface="ヒラギノ角ゴ Pro W3"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2400" y="296416"/>
            <a:ext cx="8164513" cy="468288"/>
          </a:xfrm>
        </p:spPr>
        <p:txBody>
          <a:bodyPr/>
          <a:lstStyle/>
          <a:p>
            <a:r>
              <a:rPr lang="es-CL" dirty="0" smtClean="0"/>
              <a:t>Modelo</a:t>
            </a:r>
            <a:endParaRPr lang="es-CL" dirty="0"/>
          </a:p>
        </p:txBody>
      </p:sp>
      <p:sp>
        <p:nvSpPr>
          <p:cNvPr id="3" name="2 Marcador de contenido"/>
          <p:cNvSpPr>
            <a:spLocks noGrp="1"/>
          </p:cNvSpPr>
          <p:nvPr>
            <p:ph idx="1"/>
          </p:nvPr>
        </p:nvSpPr>
        <p:spPr>
          <a:xfrm>
            <a:off x="499243" y="836712"/>
            <a:ext cx="8177213" cy="5544616"/>
          </a:xfrm>
        </p:spPr>
        <p:txBody>
          <a:bodyPr/>
          <a:lstStyle/>
          <a:p>
            <a:pPr algn="just"/>
            <a:r>
              <a:rPr lang="es-CL" sz="2200" dirty="0" smtClean="0"/>
              <a:t>En CASEN se estima un ingreso equivalente en cada grupo familiar:</a:t>
            </a:r>
          </a:p>
          <a:p>
            <a:pPr algn="just"/>
            <a:endParaRPr lang="es-CL" sz="2200" dirty="0" smtClean="0"/>
          </a:p>
          <a:p>
            <a:pPr algn="just">
              <a:buNone/>
            </a:pPr>
            <a:r>
              <a:rPr lang="es-CL" sz="2200" u="sng" dirty="0" smtClean="0"/>
              <a:t>(ingresos autónomos + pensiones solidarias)</a:t>
            </a:r>
          </a:p>
          <a:p>
            <a:pPr algn="just">
              <a:buNone/>
            </a:pPr>
            <a:r>
              <a:rPr lang="es-CL" sz="2200" dirty="0" smtClean="0"/>
              <a:t>índice de necesidades</a:t>
            </a:r>
          </a:p>
          <a:p>
            <a:pPr algn="just">
              <a:buNone/>
            </a:pPr>
            <a:endParaRPr lang="es-CL" sz="2200" dirty="0" smtClean="0"/>
          </a:p>
          <a:p>
            <a:pPr algn="just"/>
            <a:r>
              <a:rPr lang="es-CL" sz="2200" dirty="0" smtClean="0"/>
              <a:t>Donde índice de necesidades es un p</a:t>
            </a:r>
            <a:r>
              <a:rPr lang="es-MX" sz="2200" dirty="0" err="1" smtClean="0"/>
              <a:t>er</a:t>
            </a:r>
            <a:r>
              <a:rPr lang="es-MX" sz="2200" dirty="0" smtClean="0"/>
              <a:t> cápita corregido que considera:</a:t>
            </a:r>
          </a:p>
          <a:p>
            <a:pPr lvl="2" algn="just"/>
            <a:r>
              <a:rPr lang="es-ES" sz="2200" dirty="0" smtClean="0">
                <a:cs typeface="ヒラギノ角ゴ Pro W3" charset="-128"/>
              </a:rPr>
              <a:t>necesidades (asociadas a presencia de discapacidad) y </a:t>
            </a:r>
          </a:p>
          <a:p>
            <a:pPr lvl="2" algn="just"/>
            <a:r>
              <a:rPr lang="es-ES" sz="2200" dirty="0" smtClean="0">
                <a:cs typeface="ヒラギノ角ゴ Pro W3" charset="-128"/>
              </a:rPr>
              <a:t>escalas de equivalencias</a:t>
            </a:r>
          </a:p>
          <a:p>
            <a:pPr lvl="2" algn="just"/>
            <a:endParaRPr lang="es-ES" sz="2200" dirty="0" smtClean="0"/>
          </a:p>
          <a:p>
            <a:pPr lvl="2" algn="just">
              <a:buNone/>
            </a:pPr>
            <a:endParaRPr lang="es-ES" sz="2200" dirty="0" smtClean="0"/>
          </a:p>
          <a:p>
            <a:pPr marL="342900" lvl="2" indent="-342900" algn="just"/>
            <a:r>
              <a:rPr lang="es-CL" sz="2200" dirty="0" smtClean="0">
                <a:cs typeface="ヒラギノ角ゴ Pro W3" charset="-128"/>
              </a:rPr>
              <a:t>A partir de esta distribución de ingresos, se establece un umbral de ingresos (percentil 60)</a:t>
            </a:r>
            <a:endParaRPr lang="es-MX" sz="2200" dirty="0" smtClean="0">
              <a:cs typeface="ヒラギノ角ゴ Pro W3" charset="-128"/>
            </a:endParaRPr>
          </a:p>
          <a:p>
            <a:pPr algn="just"/>
            <a:endParaRPr lang="es-CL" sz="2200" dirty="0" smtClean="0"/>
          </a:p>
        </p:txBody>
      </p:sp>
      <p:pic>
        <p:nvPicPr>
          <p:cNvPr id="4" name="Picture 21"/>
          <p:cNvPicPr>
            <a:picLocks noChangeAspect="1" noChangeArrowheads="1"/>
          </p:cNvPicPr>
          <p:nvPr/>
        </p:nvPicPr>
        <p:blipFill>
          <a:blip r:embed="rId2"/>
          <a:srcRect/>
          <a:stretch>
            <a:fillRect/>
          </a:stretch>
        </p:blipFill>
        <p:spPr bwMode="auto">
          <a:xfrm>
            <a:off x="1259632" y="4077072"/>
            <a:ext cx="5006975" cy="11271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Modelo en Casen 2011</a:t>
            </a:r>
            <a:endParaRPr lang="es-CL" dirty="0"/>
          </a:p>
        </p:txBody>
      </p:sp>
      <p:sp>
        <p:nvSpPr>
          <p:cNvPr id="6" name="5 Marcador de contenido"/>
          <p:cNvSpPr>
            <a:spLocks noGrp="1"/>
          </p:cNvSpPr>
          <p:nvPr>
            <p:ph idx="1"/>
          </p:nvPr>
        </p:nvSpPr>
        <p:spPr>
          <a:xfrm>
            <a:off x="152400" y="764704"/>
            <a:ext cx="8177213" cy="4525962"/>
          </a:xfrm>
        </p:spPr>
        <p:txBody>
          <a:bodyPr/>
          <a:lstStyle/>
          <a:p>
            <a:r>
              <a:rPr lang="es-CL" sz="2200" dirty="0" smtClean="0"/>
              <a:t>Ingresos equivalentes: umbral $208.607</a:t>
            </a:r>
            <a:endParaRPr lang="es-CL" sz="2200" dirty="0"/>
          </a:p>
        </p:txBody>
      </p:sp>
      <p:pic>
        <p:nvPicPr>
          <p:cNvPr id="1025" name="Picture 1"/>
          <p:cNvPicPr>
            <a:picLocks noChangeAspect="1" noChangeArrowheads="1"/>
          </p:cNvPicPr>
          <p:nvPr/>
        </p:nvPicPr>
        <p:blipFill>
          <a:blip r:embed="rId2"/>
          <a:srcRect/>
          <a:stretch>
            <a:fillRect/>
          </a:stretch>
        </p:blipFill>
        <p:spPr bwMode="auto">
          <a:xfrm>
            <a:off x="1948233" y="1295400"/>
            <a:ext cx="5071593" cy="2349624"/>
          </a:xfrm>
          <a:prstGeom prst="rect">
            <a:avLst/>
          </a:prstGeom>
          <a:noFill/>
          <a:ln w="9525">
            <a:noFill/>
            <a:miter lim="800000"/>
            <a:headEnd/>
            <a:tailEnd/>
          </a:ln>
          <a:effectLst/>
        </p:spPr>
      </p:pic>
      <p:graphicFrame>
        <p:nvGraphicFramePr>
          <p:cNvPr id="9" name="8 Tabla"/>
          <p:cNvGraphicFramePr>
            <a:graphicFrameLocks noGrp="1"/>
          </p:cNvGraphicFramePr>
          <p:nvPr/>
        </p:nvGraphicFramePr>
        <p:xfrm>
          <a:off x="1948233" y="3948782"/>
          <a:ext cx="5071595" cy="1805357"/>
        </p:xfrm>
        <a:graphic>
          <a:graphicData uri="http://schemas.openxmlformats.org/drawingml/2006/table">
            <a:tbl>
              <a:tblPr/>
              <a:tblGrid>
                <a:gridCol w="1491644"/>
                <a:gridCol w="1193317"/>
                <a:gridCol w="1193317"/>
                <a:gridCol w="1193317"/>
              </a:tblGrid>
              <a:tr h="614732">
                <a:tc gridSpan="4">
                  <a:txBody>
                    <a:bodyPr/>
                    <a:lstStyle/>
                    <a:p>
                      <a:pPr algn="ctr" fontAlgn="ctr"/>
                      <a:r>
                        <a:rPr lang="es-CL" sz="1500" b="1" i="0" u="none" strike="noStrike" dirty="0">
                          <a:solidFill>
                            <a:srgbClr val="000000"/>
                          </a:solidFill>
                          <a:latin typeface="Calibri"/>
                        </a:rPr>
                        <a:t>Error de inclusión debido a que no observamos ingresos informales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r>
              <a:tr h="219547">
                <a:tc>
                  <a:txBody>
                    <a:bodyPr/>
                    <a:lstStyle/>
                    <a:p>
                      <a:pPr algn="l" fontAlgn="b"/>
                      <a:r>
                        <a:rPr lang="es-CL" sz="15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500" b="0" i="1" u="none" strike="noStrike">
                          <a:solidFill>
                            <a:srgbClr val="000000"/>
                          </a:solidFill>
                          <a:latin typeface="Calibri"/>
                        </a:rPr>
                        <a:t>Incluidos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500" b="0" i="1" u="none" strike="noStrike">
                          <a:solidFill>
                            <a:srgbClr val="000000"/>
                          </a:solidFill>
                          <a:latin typeface="Calibri"/>
                        </a:rPr>
                        <a:t>Excluidos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500" b="0" i="1" u="none" strike="noStrike">
                          <a:solidFill>
                            <a:srgbClr val="000000"/>
                          </a:solidFill>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547">
                <a:tc>
                  <a:txBody>
                    <a:bodyPr/>
                    <a:lstStyle/>
                    <a:p>
                      <a:pPr algn="l" fontAlgn="b"/>
                      <a:r>
                        <a:rPr lang="es-CL" sz="1500" b="0" i="1" u="none" strike="noStrike">
                          <a:solidFill>
                            <a:srgbClr val="000000"/>
                          </a:solidFill>
                          <a:latin typeface="Calibri"/>
                        </a:rPr>
                        <a:t>Pertenecen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2.980.160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2.980.160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547">
                <a:tc>
                  <a:txBody>
                    <a:bodyPr/>
                    <a:lstStyle/>
                    <a:p>
                      <a:pPr algn="l" fontAlgn="b"/>
                      <a:r>
                        <a:rPr lang="es-CL" sz="1500" b="0" i="1" u="none" strike="noStrike">
                          <a:solidFill>
                            <a:srgbClr val="000000"/>
                          </a:solidFill>
                          <a:latin typeface="Calibri"/>
                        </a:rPr>
                        <a:t>No pertenecen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dirty="0">
                          <a:solidFill>
                            <a:srgbClr val="000000"/>
                          </a:solidFill>
                          <a:latin typeface="Calibri"/>
                        </a:rPr>
                        <a:t>339.850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fontAlgn="b"/>
                      <a:r>
                        <a:rPr lang="es-CL" sz="1500" b="0" i="0" u="none" strike="noStrike" dirty="0">
                          <a:solidFill>
                            <a:srgbClr val="000000"/>
                          </a:solidFill>
                          <a:latin typeface="Calibri"/>
                        </a:rPr>
                        <a:t>1.646.880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1.986.730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547">
                <a:tc>
                  <a:txBody>
                    <a:bodyPr/>
                    <a:lstStyle/>
                    <a:p>
                      <a:pPr algn="l" fontAlgn="b"/>
                      <a:r>
                        <a:rPr lang="es-CL" sz="1500" b="0" i="1" u="none" strike="noStrike">
                          <a:solidFill>
                            <a:srgbClr val="000000"/>
                          </a:solidFill>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dirty="0">
                          <a:solidFill>
                            <a:srgbClr val="000000"/>
                          </a:solidFill>
                          <a:latin typeface="Calibri"/>
                        </a:rPr>
                        <a:t>3.320.010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1.646.880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4.966.890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547">
                <a:tc>
                  <a:txBody>
                    <a:bodyPr/>
                    <a:lstStyle/>
                    <a:p>
                      <a:pPr algn="l" fontAlgn="b"/>
                      <a:r>
                        <a:rPr lang="es-CL" sz="1500" b="0" i="1" u="none" strike="noStrike">
                          <a:solidFill>
                            <a:srgbClr val="000000"/>
                          </a:solidFill>
                          <a:latin typeface="Calibri"/>
                        </a:rPr>
                        <a:t>Error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10,2%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5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5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Modelo en Casen 2011</a:t>
            </a:r>
            <a:endParaRPr lang="es-CL" dirty="0"/>
          </a:p>
        </p:txBody>
      </p:sp>
      <p:sp>
        <p:nvSpPr>
          <p:cNvPr id="6" name="5 Marcador de contenido"/>
          <p:cNvSpPr>
            <a:spLocks noGrp="1"/>
          </p:cNvSpPr>
          <p:nvPr>
            <p:ph idx="1"/>
          </p:nvPr>
        </p:nvSpPr>
        <p:spPr>
          <a:xfrm>
            <a:off x="152400" y="836712"/>
            <a:ext cx="8596064" cy="5616624"/>
          </a:xfrm>
        </p:spPr>
        <p:txBody>
          <a:bodyPr/>
          <a:lstStyle/>
          <a:p>
            <a:pPr algn="just"/>
            <a:r>
              <a:rPr lang="es-CL" sz="2200" dirty="0" smtClean="0"/>
              <a:t>Test de medios: regresión por MCO donde la variable dependiente es el percentil de ingreso equivalentes y las variables independientes son:</a:t>
            </a:r>
          </a:p>
          <a:p>
            <a:pPr lvl="1" algn="just"/>
            <a:r>
              <a:rPr lang="es-CL" sz="2200" dirty="0" smtClean="0"/>
              <a:t>Tasa de pobreza comunal</a:t>
            </a:r>
          </a:p>
          <a:p>
            <a:pPr lvl="1" algn="just"/>
            <a:r>
              <a:rPr lang="es-CL" sz="2200" dirty="0" smtClean="0"/>
              <a:t> Tenencia de segunda vivienda</a:t>
            </a:r>
          </a:p>
          <a:p>
            <a:pPr lvl="1" algn="just"/>
            <a:r>
              <a:rPr lang="es-CL" sz="2200" dirty="0" smtClean="0"/>
              <a:t>Ratio de menores de 12 años en el hogar</a:t>
            </a:r>
          </a:p>
          <a:p>
            <a:pPr lvl="1" algn="just"/>
            <a:r>
              <a:rPr lang="es-CL" sz="2200" dirty="0" smtClean="0"/>
              <a:t>Tenencia de segundo automóvil</a:t>
            </a:r>
          </a:p>
          <a:p>
            <a:pPr lvl="1" algn="just"/>
            <a:r>
              <a:rPr lang="es-CL" sz="2200" dirty="0" smtClean="0"/>
              <a:t>Numero de niños en colegios particulares pagados</a:t>
            </a:r>
          </a:p>
          <a:p>
            <a:pPr lvl="1" algn="just"/>
            <a:r>
              <a:rPr lang="es-CL" sz="2200" dirty="0" smtClean="0"/>
              <a:t>Ratio de miembros del hogar con </a:t>
            </a:r>
            <a:r>
              <a:rPr lang="es-CL" sz="2200" dirty="0" err="1" smtClean="0"/>
              <a:t>isapre</a:t>
            </a:r>
            <a:endParaRPr lang="es-CL" sz="2200" dirty="0" smtClean="0"/>
          </a:p>
          <a:p>
            <a:pPr lvl="1" algn="just"/>
            <a:r>
              <a:rPr lang="es-CL" sz="2200" dirty="0" smtClean="0"/>
              <a:t>Escolaridad de la mujer principal</a:t>
            </a:r>
          </a:p>
          <a:p>
            <a:pPr lvl="1" algn="just"/>
            <a:endParaRPr lang="es-CL" sz="2200" dirty="0" smtClean="0"/>
          </a:p>
          <a:p>
            <a:pPr lvl="1" algn="just"/>
            <a:endParaRPr lang="es-CL" sz="2200" dirty="0" smtClean="0"/>
          </a:p>
          <a:p>
            <a:pPr lvl="1" algn="just"/>
            <a:endParaRPr lang="es-CL" sz="2200" dirty="0" smtClean="0"/>
          </a:p>
          <a:p>
            <a:pPr lvl="1" algn="just"/>
            <a:endParaRPr lang="es-CL" sz="2200" dirty="0" smtClean="0"/>
          </a:p>
          <a:p>
            <a:pPr lvl="1" algn="just"/>
            <a:endParaRPr lang="es-CL" sz="2200" dirty="0" smtClean="0"/>
          </a:p>
          <a:p>
            <a:pPr lvl="1" algn="just"/>
            <a:endParaRPr lang="es-CL" sz="2200" dirty="0" smtClean="0"/>
          </a:p>
          <a:p>
            <a:pPr lvl="1" algn="just"/>
            <a:endParaRPr lang="es-CL" sz="2200" dirty="0" smtClean="0"/>
          </a:p>
          <a:p>
            <a:pPr lvl="1" algn="just"/>
            <a:endParaRPr lang="es-CL" sz="2200" dirty="0" smtClean="0"/>
          </a:p>
          <a:p>
            <a:pPr lvl="1" algn="just"/>
            <a:endParaRPr lang="es-CL" sz="2200" dirty="0"/>
          </a:p>
        </p:txBody>
      </p:sp>
      <p:graphicFrame>
        <p:nvGraphicFramePr>
          <p:cNvPr id="5" name="4 Tabla"/>
          <p:cNvGraphicFramePr>
            <a:graphicFrameLocks noGrp="1"/>
          </p:cNvGraphicFramePr>
          <p:nvPr/>
        </p:nvGraphicFramePr>
        <p:xfrm>
          <a:off x="571470" y="4643446"/>
          <a:ext cx="7745442" cy="1571633"/>
        </p:xfrm>
        <a:graphic>
          <a:graphicData uri="http://schemas.openxmlformats.org/drawingml/2006/table">
            <a:tbl>
              <a:tblPr/>
              <a:tblGrid>
                <a:gridCol w="667711"/>
                <a:gridCol w="1108399"/>
                <a:gridCol w="814607"/>
                <a:gridCol w="1268650"/>
                <a:gridCol w="894732"/>
                <a:gridCol w="934795"/>
                <a:gridCol w="1041628"/>
                <a:gridCol w="1014920"/>
              </a:tblGrid>
              <a:tr h="224519">
                <a:tc gridSpan="8">
                  <a:txBody>
                    <a:bodyPr/>
                    <a:lstStyle/>
                    <a:p>
                      <a:pPr algn="ctr" fontAlgn="b"/>
                      <a:r>
                        <a:rPr lang="es-CL" sz="1400" b="1" i="0" u="none" strike="noStrike" dirty="0">
                          <a:solidFill>
                            <a:srgbClr val="000000"/>
                          </a:solidFill>
                          <a:latin typeface="Calibri"/>
                        </a:rPr>
                        <a:t>Características hogares según quintil de ingresos equivalentes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r>
              <a:tr h="224519">
                <a:tc>
                  <a:txBody>
                    <a:bodyPr/>
                    <a:lstStyle/>
                    <a:p>
                      <a:pPr algn="ctr" fontAlgn="b"/>
                      <a:r>
                        <a:rPr lang="es-CL"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1" u="none" strike="noStrike">
                          <a:solidFill>
                            <a:srgbClr val="000000"/>
                          </a:solidFill>
                          <a:latin typeface="Calibri"/>
                        </a:rPr>
                        <a:t>pobrezasae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1" u="none" strike="noStrike">
                          <a:solidFill>
                            <a:srgbClr val="000000"/>
                          </a:solidFill>
                          <a:latin typeface="Calibri"/>
                        </a:rPr>
                        <a:t>vivotra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1" u="none" strike="noStrike">
                          <a:solidFill>
                            <a:srgbClr val="000000"/>
                          </a:solidFill>
                          <a:latin typeface="Calibri"/>
                        </a:rPr>
                        <a:t>ratiomenor12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1" u="none" strike="noStrike">
                          <a:solidFill>
                            <a:srgbClr val="000000"/>
                          </a:solidFill>
                          <a:latin typeface="Calibri"/>
                        </a:rPr>
                        <a:t>dauto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1" u="none" strike="noStrike">
                          <a:solidFill>
                            <a:srgbClr val="000000"/>
                          </a:solidFill>
                          <a:latin typeface="Calibri"/>
                        </a:rPr>
                        <a:t>partpagh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1" u="none" strike="noStrike">
                          <a:solidFill>
                            <a:srgbClr val="000000"/>
                          </a:solidFill>
                          <a:latin typeface="Calibri"/>
                        </a:rPr>
                        <a:t>ratioisapre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1" u="none" strike="noStrike">
                          <a:solidFill>
                            <a:srgbClr val="000000"/>
                          </a:solidFill>
                          <a:latin typeface="Calibri"/>
                        </a:rPr>
                        <a:t>escmujprh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519">
                <a:tc>
                  <a:txBody>
                    <a:bodyPr/>
                    <a:lstStyle/>
                    <a:p>
                      <a:pPr algn="ctr" fontAlgn="b"/>
                      <a:r>
                        <a:rPr lang="es-CL" sz="1400" b="0" i="1" u="none" strike="noStrike">
                          <a:solidFill>
                            <a:srgbClr val="000000"/>
                          </a:solidFill>
                          <a:latin typeface="Calibri"/>
                        </a:rPr>
                        <a:t>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7,73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519">
                <a:tc>
                  <a:txBody>
                    <a:bodyPr/>
                    <a:lstStyle/>
                    <a:p>
                      <a:pPr algn="ctr" fontAlgn="b"/>
                      <a:r>
                        <a:rPr lang="es-CL" sz="1400" b="0" i="1" u="none" strike="noStrike">
                          <a:solidFill>
                            <a:srgbClr val="000000"/>
                          </a:solidFill>
                          <a:latin typeface="Calibri"/>
                        </a:rPr>
                        <a:t>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8,26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519">
                <a:tc>
                  <a:txBody>
                    <a:bodyPr/>
                    <a:lstStyle/>
                    <a:p>
                      <a:pPr algn="ctr" fontAlgn="b"/>
                      <a:r>
                        <a:rPr lang="es-CL" sz="1400" b="0" i="1" u="none" strike="noStrike">
                          <a:solidFill>
                            <a:srgbClr val="000000"/>
                          </a:solidFill>
                          <a:latin typeface="Calibri"/>
                        </a:rPr>
                        <a:t>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9,08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519">
                <a:tc>
                  <a:txBody>
                    <a:bodyPr/>
                    <a:lstStyle/>
                    <a:p>
                      <a:pPr algn="ctr" fontAlgn="b"/>
                      <a:r>
                        <a:rPr lang="es-CL" sz="1400" b="0" i="1" u="none" strike="noStrike">
                          <a:solidFill>
                            <a:srgbClr val="000000"/>
                          </a:solidFill>
                          <a:latin typeface="Calibri"/>
                        </a:rPr>
                        <a:t>IV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10,49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519">
                <a:tc>
                  <a:txBody>
                    <a:bodyPr/>
                    <a:lstStyle/>
                    <a:p>
                      <a:pPr algn="ctr" fontAlgn="b"/>
                      <a:r>
                        <a:rPr lang="es-CL" sz="1400" b="0" i="1" u="none" strike="noStrike">
                          <a:solidFill>
                            <a:srgbClr val="000000"/>
                          </a:solidFill>
                          <a:latin typeface="Calibri"/>
                        </a:rPr>
                        <a:t>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dirty="0">
                          <a:solidFill>
                            <a:srgbClr val="000000"/>
                          </a:solidFill>
                          <a:latin typeface="Calibri"/>
                        </a:rPr>
                        <a:t>13,49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Modelo en Casen 2011</a:t>
            </a:r>
            <a:endParaRPr lang="es-CL" dirty="0"/>
          </a:p>
        </p:txBody>
      </p:sp>
      <p:sp>
        <p:nvSpPr>
          <p:cNvPr id="6" name="5 Marcador de contenido"/>
          <p:cNvSpPr>
            <a:spLocks noGrp="1"/>
          </p:cNvSpPr>
          <p:nvPr>
            <p:ph idx="1"/>
          </p:nvPr>
        </p:nvSpPr>
        <p:spPr>
          <a:xfrm>
            <a:off x="152400" y="764704"/>
            <a:ext cx="8177213" cy="4525962"/>
          </a:xfrm>
        </p:spPr>
        <p:txBody>
          <a:bodyPr/>
          <a:lstStyle/>
          <a:p>
            <a:r>
              <a:rPr lang="es-CL" dirty="0" smtClean="0"/>
              <a:t>Test de medios:</a:t>
            </a:r>
            <a:endParaRPr lang="es-CL" dirty="0"/>
          </a:p>
        </p:txBody>
      </p:sp>
      <p:sp>
        <p:nvSpPr>
          <p:cNvPr id="8" name="7 CuadroTexto"/>
          <p:cNvSpPr txBox="1"/>
          <p:nvPr/>
        </p:nvSpPr>
        <p:spPr>
          <a:xfrm>
            <a:off x="598363" y="5589240"/>
            <a:ext cx="7790061" cy="1015663"/>
          </a:xfrm>
          <a:prstGeom prst="rect">
            <a:avLst/>
          </a:prstGeom>
          <a:noFill/>
        </p:spPr>
        <p:txBody>
          <a:bodyPr wrap="square" rtlCol="0">
            <a:spAutoFit/>
          </a:bodyPr>
          <a:lstStyle/>
          <a:p>
            <a:pPr algn="just"/>
            <a:r>
              <a:rPr lang="es-CL" sz="2000" dirty="0" smtClean="0">
                <a:solidFill>
                  <a:srgbClr val="595959"/>
                </a:solidFill>
                <a:latin typeface="+mn-lt"/>
                <a:cs typeface="ヒラギノ角ゴ Pro W3" charset="-128"/>
              </a:rPr>
              <a:t>Estos coeficientes serán utilizados para predecir, a los grupos familiares en la base de datos FPS, un percentil de ingreso. Hogares con un percentil predicho mayor a P60 serán excluidos.   </a:t>
            </a:r>
          </a:p>
        </p:txBody>
      </p:sp>
      <p:graphicFrame>
        <p:nvGraphicFramePr>
          <p:cNvPr id="11" name="10 Tabla"/>
          <p:cNvGraphicFramePr>
            <a:graphicFrameLocks noGrp="1"/>
          </p:cNvGraphicFramePr>
          <p:nvPr/>
        </p:nvGraphicFramePr>
        <p:xfrm>
          <a:off x="2571736" y="764704"/>
          <a:ext cx="5000660" cy="3031810"/>
        </p:xfrm>
        <a:graphic>
          <a:graphicData uri="http://schemas.openxmlformats.org/drawingml/2006/table">
            <a:tbl>
              <a:tblPr/>
              <a:tblGrid>
                <a:gridCol w="1482463"/>
                <a:gridCol w="409880"/>
                <a:gridCol w="408989"/>
                <a:gridCol w="408989"/>
                <a:gridCol w="408989"/>
                <a:gridCol w="899776"/>
                <a:gridCol w="981574"/>
              </a:tblGrid>
              <a:tr h="357190">
                <a:tc gridSpan="7">
                  <a:txBody>
                    <a:bodyPr/>
                    <a:lstStyle/>
                    <a:p>
                      <a:pPr algn="ctr" fontAlgn="b"/>
                      <a:r>
                        <a:rPr lang="es-CL" sz="1400" b="1" i="0" u="none" strike="noStrike" dirty="0" smtClean="0">
                          <a:solidFill>
                            <a:srgbClr val="000000"/>
                          </a:solidFill>
                          <a:latin typeface="Calibri"/>
                        </a:rPr>
                        <a:t>Coeficientes para estimación de test de medios</a:t>
                      </a:r>
                      <a:endParaRPr lang="es-CL" sz="1400" b="1"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r>
              <a:tr h="204109">
                <a:tc rowSpan="3" gridSpan="5">
                  <a:txBody>
                    <a:bodyPr/>
                    <a:lstStyle/>
                    <a:p>
                      <a:pPr algn="ctr" fontAlgn="b"/>
                      <a:r>
                        <a:rPr lang="es-C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endParaRPr lang="es-CL"/>
                    </a:p>
                  </a:txBody>
                  <a:tcPr/>
                </a:tc>
                <a:tc rowSpan="3" hMerge="1">
                  <a:txBody>
                    <a:bodyPr/>
                    <a:lstStyle/>
                    <a:p>
                      <a:endParaRPr lang="es-CL"/>
                    </a:p>
                  </a:txBody>
                  <a:tcPr/>
                </a:tc>
                <a:tc rowSpan="3" hMerge="1">
                  <a:txBody>
                    <a:bodyPr/>
                    <a:lstStyle/>
                    <a:p>
                      <a:endParaRPr lang="es-CL"/>
                    </a:p>
                  </a:txBody>
                  <a:tcPr/>
                </a:tc>
                <a:tc rowSpan="3" hMerge="1">
                  <a:txBody>
                    <a:bodyPr/>
                    <a:lstStyle/>
                    <a:p>
                      <a:endParaRPr lang="es-CL"/>
                    </a:p>
                  </a:txBody>
                  <a:tcPr/>
                </a:tc>
                <a:tc>
                  <a:txBody>
                    <a:bodyPr/>
                    <a:lstStyle/>
                    <a:p>
                      <a:pPr algn="l" fontAlgn="b"/>
                      <a:r>
                        <a:rPr lang="es-CL" sz="1400" b="0" i="0" u="none" strike="noStrike">
                          <a:solidFill>
                            <a:srgbClr val="000000"/>
                          </a:solidFill>
                          <a:latin typeface="Calibri"/>
                        </a:rPr>
                        <a:t>Obs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dirty="0">
                          <a:solidFill>
                            <a:srgbClr val="000000"/>
                          </a:solidFill>
                          <a:latin typeface="Calibri"/>
                        </a:rPr>
                        <a:t>           59.084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gridSpan="5" vMerge="1">
                  <a:txBody>
                    <a:bodyPr/>
                    <a:lstStyle/>
                    <a:p>
                      <a:endParaRPr lang="es-CL"/>
                    </a:p>
                  </a:txBody>
                  <a:tcPr/>
                </a:tc>
                <a:tc hMerge="1" vMerge="1">
                  <a:txBody>
                    <a:bodyPr/>
                    <a:lstStyle/>
                    <a:p>
                      <a:endParaRPr lang="es-CL"/>
                    </a:p>
                  </a:txBody>
                  <a:tcPr/>
                </a:tc>
                <a:tc hMerge="1" vMerge="1">
                  <a:txBody>
                    <a:bodyPr/>
                    <a:lstStyle/>
                    <a:p>
                      <a:endParaRPr lang="es-CL"/>
                    </a:p>
                  </a:txBody>
                  <a:tcPr/>
                </a:tc>
                <a:tc hMerge="1" vMerge="1">
                  <a:txBody>
                    <a:bodyPr/>
                    <a:lstStyle/>
                    <a:p>
                      <a:endParaRPr lang="es-CL"/>
                    </a:p>
                  </a:txBody>
                  <a:tcPr/>
                </a:tc>
                <a:tc hMerge="1" vMerge="1">
                  <a:txBody>
                    <a:bodyPr/>
                    <a:lstStyle/>
                    <a:p>
                      <a:endParaRPr lang="es-CL"/>
                    </a:p>
                  </a:txBody>
                  <a:tcPr/>
                </a:tc>
                <a:tc>
                  <a:txBody>
                    <a:bodyPr/>
                    <a:lstStyle/>
                    <a:p>
                      <a:pPr algn="l" fontAlgn="b"/>
                      <a:r>
                        <a:rPr lang="es-CL" sz="1400" b="0" i="0" u="none" strike="noStrike">
                          <a:solidFill>
                            <a:srgbClr val="000000"/>
                          </a:solidFill>
                          <a:latin typeface="Calibri"/>
                        </a:rPr>
                        <a:t> Pseudo R2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a:solidFill>
                            <a:srgbClr val="000000"/>
                          </a:solidFill>
                          <a:latin typeface="Calibri"/>
                        </a:rPr>
                        <a:t>               0,36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gridSpan="5" vMerge="1">
                  <a:txBody>
                    <a:bodyPr/>
                    <a:lstStyle/>
                    <a:p>
                      <a:endParaRPr lang="es-CL"/>
                    </a:p>
                  </a:txBody>
                  <a:tcPr/>
                </a:tc>
                <a:tc hMerge="1" vMerge="1">
                  <a:txBody>
                    <a:bodyPr/>
                    <a:lstStyle/>
                    <a:p>
                      <a:endParaRPr lang="es-CL"/>
                    </a:p>
                  </a:txBody>
                  <a:tcPr/>
                </a:tc>
                <a:tc hMerge="1" vMerge="1">
                  <a:txBody>
                    <a:bodyPr/>
                    <a:lstStyle/>
                    <a:p>
                      <a:endParaRPr lang="es-CL"/>
                    </a:p>
                  </a:txBody>
                  <a:tcPr/>
                </a:tc>
                <a:tc hMerge="1" vMerge="1">
                  <a:txBody>
                    <a:bodyPr/>
                    <a:lstStyle/>
                    <a:p>
                      <a:endParaRPr lang="es-CL"/>
                    </a:p>
                  </a:txBody>
                  <a:tcPr/>
                </a:tc>
                <a:tc hMerge="1" vMerge="1">
                  <a:txBody>
                    <a:bodyPr/>
                    <a:lstStyle/>
                    <a:p>
                      <a:endParaRPr lang="es-CL"/>
                    </a:p>
                  </a:txBody>
                  <a:tcPr/>
                </a:tc>
                <a:tc gridSpan="2">
                  <a:txBody>
                    <a:bodyPr/>
                    <a:lstStyle/>
                    <a:p>
                      <a:pPr algn="ctr" fontAlgn="b"/>
                      <a:r>
                        <a:rPr lang="es-C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r>
              <a:tr h="204109">
                <a:tc>
                  <a:txBody>
                    <a:bodyPr/>
                    <a:lstStyle/>
                    <a:p>
                      <a:pPr algn="l" fontAlgn="b"/>
                      <a:r>
                        <a:rPr lang="es-CL" sz="1400" b="0" i="0" u="none" strike="noStrike">
                          <a:solidFill>
                            <a:srgbClr val="000000"/>
                          </a:solidFill>
                          <a:latin typeface="Calibri"/>
                        </a:rPr>
                        <a:t>perh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smtClean="0">
                          <a:solidFill>
                            <a:srgbClr val="000000"/>
                          </a:solidFill>
                          <a:latin typeface="Calibri"/>
                        </a:rPr>
                        <a:t>Coef.</a:t>
                      </a:r>
                      <a:endParaRPr lang="es-CL"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Std.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P&gt;z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s-CL" sz="1400" b="0" i="0" u="none" strike="noStrike">
                          <a:solidFill>
                            <a:srgbClr val="000000"/>
                          </a:solidFill>
                          <a:latin typeface="Calibri"/>
                        </a:rPr>
                        <a:t>Intervalo 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r>
              <a:tr h="204109">
                <a:tc>
                  <a:txBody>
                    <a:bodyPr/>
                    <a:lstStyle/>
                    <a:p>
                      <a:pPr algn="l" fontAlgn="b"/>
                      <a:r>
                        <a:rPr lang="es-CL" sz="1400" b="0" i="0" u="none" strike="noStrike">
                          <a:solidFill>
                            <a:srgbClr val="000000"/>
                          </a:solidFill>
                          <a:latin typeface="Calibri"/>
                        </a:rPr>
                        <a:t>pobrezasae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dirty="0">
                          <a:solidFill>
                            <a:srgbClr val="000000"/>
                          </a:solidFill>
                          <a:latin typeface="Calibri"/>
                        </a:rPr>
                        <a:t>-66,1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dirty="0">
                          <a:solidFill>
                            <a:srgbClr val="000000"/>
                          </a:solidFill>
                          <a:latin typeface="Calibri"/>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-21,0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-72,3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dirty="0">
                          <a:solidFill>
                            <a:srgbClr val="000000"/>
                          </a:solidFill>
                          <a:latin typeface="Calibri"/>
                        </a:rPr>
                        <a:t>-59,9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a:txBody>
                    <a:bodyPr/>
                    <a:lstStyle/>
                    <a:p>
                      <a:pPr algn="l" fontAlgn="b"/>
                      <a:r>
                        <a:rPr lang="es-CL" sz="1400" b="0" i="0" u="none" strike="noStrike">
                          <a:solidFill>
                            <a:srgbClr val="000000"/>
                          </a:solidFill>
                          <a:latin typeface="Calibri"/>
                        </a:rPr>
                        <a:t>vivotra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10,9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dirty="0" smtClean="0">
                          <a:solidFill>
                            <a:srgbClr val="000000"/>
                          </a:solidFill>
                          <a:latin typeface="Calibri"/>
                        </a:rPr>
                        <a:t>4,8</a:t>
                      </a:r>
                      <a:endParaRPr lang="es-CL"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a:txBody>
                    <a:bodyPr/>
                    <a:lstStyle/>
                    <a:p>
                      <a:pPr algn="l" fontAlgn="b"/>
                      <a:r>
                        <a:rPr lang="es-CL" sz="1400" b="0" i="0" u="none" strike="noStrike">
                          <a:solidFill>
                            <a:srgbClr val="000000"/>
                          </a:solidFill>
                          <a:latin typeface="Calibri"/>
                        </a:rPr>
                        <a:t>ratiomenor12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-35,5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-33,8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-37,6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-33,5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a:txBody>
                    <a:bodyPr/>
                    <a:lstStyle/>
                    <a:p>
                      <a:pPr algn="l" fontAlgn="b"/>
                      <a:r>
                        <a:rPr lang="es-CL" sz="1400" b="0" i="0" u="none" strike="noStrike">
                          <a:solidFill>
                            <a:srgbClr val="000000"/>
                          </a:solidFill>
                          <a:latin typeface="Calibri"/>
                        </a:rPr>
                        <a:t>dauto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11,3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a:txBody>
                    <a:bodyPr/>
                    <a:lstStyle/>
                    <a:p>
                      <a:pPr algn="l" fontAlgn="b"/>
                      <a:r>
                        <a:rPr lang="es-CL" sz="1400" b="0" i="0" u="none" strike="noStrike">
                          <a:solidFill>
                            <a:srgbClr val="000000"/>
                          </a:solidFill>
                          <a:latin typeface="Calibri"/>
                        </a:rPr>
                        <a:t>partpagh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a:txBody>
                    <a:bodyPr/>
                    <a:lstStyle/>
                    <a:p>
                      <a:pPr algn="l" fontAlgn="b"/>
                      <a:r>
                        <a:rPr lang="es-CL" sz="1400" b="0" i="0" u="none" strike="noStrike">
                          <a:solidFill>
                            <a:srgbClr val="000000"/>
                          </a:solidFill>
                          <a:latin typeface="Calibri"/>
                        </a:rPr>
                        <a:t>ratioisapre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18,9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25,2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17,5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20,4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a:txBody>
                    <a:bodyPr/>
                    <a:lstStyle/>
                    <a:p>
                      <a:pPr algn="l" fontAlgn="b"/>
                      <a:r>
                        <a:rPr lang="es-CL" sz="1400" b="0" i="0" u="none" strike="noStrike">
                          <a:solidFill>
                            <a:srgbClr val="000000"/>
                          </a:solidFill>
                          <a:latin typeface="Calibri"/>
                        </a:rPr>
                        <a:t>escmujprh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37,5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109">
                <a:tc>
                  <a:txBody>
                    <a:bodyPr/>
                    <a:lstStyle/>
                    <a:p>
                      <a:pPr algn="l" fontAlgn="b"/>
                      <a:r>
                        <a:rPr lang="es-CL" sz="1400" b="0" i="0" u="none" strike="noStrike">
                          <a:solidFill>
                            <a:srgbClr val="000000"/>
                          </a:solidFill>
                          <a:latin typeface="Calibri"/>
                        </a:rPr>
                        <a:t>_cons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40,4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47,4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a:solidFill>
                            <a:srgbClr val="000000"/>
                          </a:solidFill>
                          <a:latin typeface="Calibri"/>
                        </a:rPr>
                        <a:t>38,7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L" sz="1400" b="0" i="0" u="none" strike="noStrike" dirty="0">
                          <a:solidFill>
                            <a:srgbClr val="000000"/>
                          </a:solidFill>
                          <a:latin typeface="Calibri"/>
                        </a:rPr>
                        <a:t>42,1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2" name="11 Tabla"/>
          <p:cNvGraphicFramePr>
            <a:graphicFrameLocks noGrp="1"/>
          </p:cNvGraphicFramePr>
          <p:nvPr/>
        </p:nvGraphicFramePr>
        <p:xfrm>
          <a:off x="2571736" y="4009628"/>
          <a:ext cx="4786346" cy="1337310"/>
        </p:xfrm>
        <a:graphic>
          <a:graphicData uri="http://schemas.openxmlformats.org/drawingml/2006/table">
            <a:tbl>
              <a:tblPr/>
              <a:tblGrid>
                <a:gridCol w="1699590"/>
                <a:gridCol w="1087238"/>
                <a:gridCol w="999759"/>
                <a:gridCol w="999759"/>
              </a:tblGrid>
              <a:tr h="213506">
                <a:tc gridSpan="4">
                  <a:txBody>
                    <a:bodyPr/>
                    <a:lstStyle/>
                    <a:p>
                      <a:pPr algn="ctr" fontAlgn="b"/>
                      <a:r>
                        <a:rPr lang="es-CL" sz="1400" b="1" i="0" u="none" strike="noStrike" dirty="0">
                          <a:solidFill>
                            <a:srgbClr val="000000"/>
                          </a:solidFill>
                          <a:latin typeface="Calibri"/>
                        </a:rPr>
                        <a:t>Error de inclusión y exclusión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r>
              <a:tr h="213506">
                <a:tc>
                  <a:txBody>
                    <a:bodyPr/>
                    <a:lstStyle/>
                    <a:p>
                      <a:pPr algn="l" fontAlgn="b"/>
                      <a:r>
                        <a:rPr lang="es-CL" sz="1400" b="0" i="1"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1" u="none" strike="noStrike">
                          <a:solidFill>
                            <a:srgbClr val="000000"/>
                          </a:solidFill>
                          <a:latin typeface="Calibri"/>
                        </a:rPr>
                        <a:t>Incluidos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1" u="none" strike="noStrike">
                          <a:solidFill>
                            <a:srgbClr val="000000"/>
                          </a:solidFill>
                          <a:latin typeface="Calibri"/>
                        </a:rPr>
                        <a:t>Excluidos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1" u="none" strike="noStrike">
                          <a:solidFill>
                            <a:srgbClr val="000000"/>
                          </a:solidFill>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506">
                <a:tc>
                  <a:txBody>
                    <a:bodyPr/>
                    <a:lstStyle/>
                    <a:p>
                      <a:pPr algn="l" fontAlgn="b"/>
                      <a:r>
                        <a:rPr lang="es-CL" sz="1400" b="0" i="1" u="none" strike="noStrike">
                          <a:solidFill>
                            <a:srgbClr val="000000"/>
                          </a:solidFill>
                          <a:latin typeface="Calibri"/>
                        </a:rPr>
                        <a:t>Pertenecen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2.755.592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a:solidFill>
                            <a:srgbClr val="000000"/>
                          </a:solidFill>
                          <a:latin typeface="Calibri"/>
                        </a:rPr>
                        <a:t>        224.568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2.980.160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506">
                <a:tc>
                  <a:txBody>
                    <a:bodyPr/>
                    <a:lstStyle/>
                    <a:p>
                      <a:pPr algn="l" fontAlgn="b"/>
                      <a:r>
                        <a:rPr lang="es-CL" sz="1400" b="0" i="1" u="none" strike="noStrike">
                          <a:solidFill>
                            <a:srgbClr val="000000"/>
                          </a:solidFill>
                          <a:latin typeface="Calibri"/>
                        </a:rPr>
                        <a:t>No pertenecen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281.173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1.705.557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1.986.730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506">
                <a:tc>
                  <a:txBody>
                    <a:bodyPr/>
                    <a:lstStyle/>
                    <a:p>
                      <a:pPr algn="l" fontAlgn="b"/>
                      <a:r>
                        <a:rPr lang="es-CL" sz="1400" b="0" i="1" u="none" strike="noStrike">
                          <a:solidFill>
                            <a:srgbClr val="000000"/>
                          </a:solidFill>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3.036.765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1.930.125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4.966.890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506">
                <a:tc>
                  <a:txBody>
                    <a:bodyPr/>
                    <a:lstStyle/>
                    <a:p>
                      <a:pPr algn="l" fontAlgn="b"/>
                      <a:r>
                        <a:rPr lang="es-CL" sz="1400" b="0" i="1" u="none" strike="noStrike">
                          <a:solidFill>
                            <a:srgbClr val="000000"/>
                          </a:solidFill>
                          <a:latin typeface="Calibri"/>
                        </a:rPr>
                        <a:t>Error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latin typeface="Calibri"/>
                        </a:rPr>
                        <a:t>11,6%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2400" y="152400"/>
            <a:ext cx="8164513" cy="612304"/>
          </a:xfrm>
        </p:spPr>
        <p:txBody>
          <a:bodyPr/>
          <a:lstStyle/>
          <a:p>
            <a:r>
              <a:rPr lang="es-CL" dirty="0" smtClean="0"/>
              <a:t>Aplicación a grupos familiares en FPS</a:t>
            </a:r>
            <a:endParaRPr lang="es-CL" dirty="0"/>
          </a:p>
        </p:txBody>
      </p:sp>
      <p:sp>
        <p:nvSpPr>
          <p:cNvPr id="6" name="5 Marcador de contenido"/>
          <p:cNvSpPr>
            <a:spLocks noGrp="1"/>
          </p:cNvSpPr>
          <p:nvPr>
            <p:ph idx="1"/>
          </p:nvPr>
        </p:nvSpPr>
        <p:spPr>
          <a:xfrm>
            <a:off x="467544" y="764704"/>
            <a:ext cx="8177213" cy="4525962"/>
          </a:xfrm>
        </p:spPr>
        <p:txBody>
          <a:bodyPr/>
          <a:lstStyle/>
          <a:p>
            <a:pPr>
              <a:buNone/>
            </a:pPr>
            <a:endParaRPr lang="es-CL" sz="2200" dirty="0" smtClean="0"/>
          </a:p>
          <a:p>
            <a:pPr>
              <a:buNone/>
            </a:pPr>
            <a:r>
              <a:rPr lang="es-CL" sz="2200" dirty="0" smtClean="0"/>
              <a:t>Bases de datos utilizadas para la construcción las variables:</a:t>
            </a:r>
          </a:p>
          <a:p>
            <a:r>
              <a:rPr lang="es-CL" sz="2200" dirty="0" smtClean="0"/>
              <a:t>Ingresos: AFC, SII y FPS (auto reporte)</a:t>
            </a:r>
          </a:p>
          <a:p>
            <a:r>
              <a:rPr lang="es-CL" sz="2200" dirty="0" smtClean="0"/>
              <a:t>Pensiones: IPS</a:t>
            </a:r>
          </a:p>
          <a:p>
            <a:r>
              <a:rPr lang="es-CL" sz="2200" dirty="0" smtClean="0"/>
              <a:t>Composición hogar e IN: FPS</a:t>
            </a:r>
          </a:p>
          <a:p>
            <a:r>
              <a:rPr lang="es-CL" sz="2200" dirty="0" smtClean="0"/>
              <a:t>Escolaridad: FPS</a:t>
            </a:r>
          </a:p>
          <a:p>
            <a:r>
              <a:rPr lang="es-CL" sz="2200" dirty="0" smtClean="0"/>
              <a:t>Propiedades: SII</a:t>
            </a:r>
          </a:p>
          <a:p>
            <a:r>
              <a:rPr lang="es-CL" sz="2200" dirty="0" smtClean="0"/>
              <a:t>Automóvil: Registro Civil</a:t>
            </a:r>
          </a:p>
          <a:p>
            <a:r>
              <a:rPr lang="es-CL" sz="2200" dirty="0" err="1" smtClean="0"/>
              <a:t>Isapre</a:t>
            </a:r>
            <a:r>
              <a:rPr lang="es-CL" sz="2200" dirty="0" smtClean="0"/>
              <a:t>: Superintendencia de Salud</a:t>
            </a:r>
          </a:p>
          <a:p>
            <a:r>
              <a:rPr lang="es-CL" sz="2200" dirty="0" smtClean="0"/>
              <a:t>Particular Pagado: </a:t>
            </a:r>
            <a:r>
              <a:rPr lang="es-CL" sz="2200" dirty="0" err="1" smtClean="0"/>
              <a:t>Mineduc</a:t>
            </a:r>
            <a:endParaRPr lang="es-CL" sz="2200" dirty="0" smtClean="0"/>
          </a:p>
          <a:p>
            <a:endParaRPr lang="es-CL" sz="2200" dirty="0" smtClean="0"/>
          </a:p>
          <a:p>
            <a:endParaRPr lang="es-CL" sz="2200" dirty="0" smtClean="0"/>
          </a:p>
          <a:p>
            <a:endParaRPr lang="es-CL" sz="2200" dirty="0" smtClean="0"/>
          </a:p>
          <a:p>
            <a:endParaRPr lang="es-CL" sz="2200" dirty="0" smtClean="0"/>
          </a:p>
          <a:p>
            <a:endParaRPr lang="es-CL" sz="2200" dirty="0" smtClean="0"/>
          </a:p>
          <a:p>
            <a:endParaRPr lang="es-CL" sz="2200" dirty="0" smtClean="0"/>
          </a:p>
          <a:p>
            <a:endParaRPr lang="es-CL" sz="2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Aplicación a grupos familiares en FPS</a:t>
            </a:r>
            <a:endParaRPr lang="es-CL" dirty="0"/>
          </a:p>
        </p:txBody>
      </p:sp>
      <p:sp>
        <p:nvSpPr>
          <p:cNvPr id="6" name="5 Marcador de contenido"/>
          <p:cNvSpPr>
            <a:spLocks noGrp="1"/>
          </p:cNvSpPr>
          <p:nvPr>
            <p:ph idx="1"/>
          </p:nvPr>
        </p:nvSpPr>
        <p:spPr>
          <a:xfrm>
            <a:off x="152400" y="692696"/>
            <a:ext cx="8740080" cy="4896544"/>
          </a:xfrm>
        </p:spPr>
        <p:txBody>
          <a:bodyPr/>
          <a:lstStyle/>
          <a:p>
            <a:pPr algn="just">
              <a:buNone/>
            </a:pPr>
            <a:r>
              <a:rPr lang="es-CL" sz="2200" dirty="0" smtClean="0"/>
              <a:t>Metodología de Construcción de Ingresos:</a:t>
            </a:r>
          </a:p>
          <a:p>
            <a:pPr algn="just">
              <a:buNone/>
            </a:pPr>
            <a:endParaRPr lang="es-CL" sz="2200" dirty="0" smtClean="0"/>
          </a:p>
          <a:p>
            <a:pPr algn="just"/>
            <a:r>
              <a:rPr lang="es-CL" sz="2200" dirty="0" smtClean="0"/>
              <a:t>Se privilegió la información proveniente de bases administrativas (AFC y SII) y en caso de ésta no estar disponibles, se utilizó información auto-reportada en la FPS.</a:t>
            </a:r>
          </a:p>
          <a:p>
            <a:pPr algn="just"/>
            <a:r>
              <a:rPr lang="es-CL" sz="2200" dirty="0" smtClean="0"/>
              <a:t>Se privilegió la base de AFC, dado que esta posee datos mensuales y sólo 3 meses de rezago, mientras que la información del SII posee datos anuales, los cuales llegan a estar disponibles al menos 9 meses después de terminado el año de referencia.</a:t>
            </a:r>
          </a:p>
          <a:p>
            <a:pPr algn="just"/>
            <a:r>
              <a:rPr lang="es-CL" sz="2200" dirty="0" smtClean="0"/>
              <a:t>Para quienes no presenten 12 meses de información en la base de datos de la AFC, se consideró el ingreso del SII. Lo anterior permite complementar la información de quienes aparecen parcialmente en la base de AFC, junto con permitir incorporar a los trabajadores formales que no se encuentran en la base de AFC (funcionarios públicos, independientes, etc.).</a:t>
            </a:r>
          </a:p>
          <a:p>
            <a:pPr algn="just"/>
            <a:endParaRPr lang="es-CL" sz="2200" dirty="0" smtClean="0"/>
          </a:p>
          <a:p>
            <a:pPr algn="just"/>
            <a:endParaRPr lang="es-CL" sz="2200" dirty="0" smtClean="0"/>
          </a:p>
          <a:p>
            <a:pPr algn="just"/>
            <a:endParaRPr lang="es-CL" sz="2200" dirty="0" smtClean="0"/>
          </a:p>
          <a:p>
            <a:pPr algn="just"/>
            <a:endParaRPr lang="es-CL" sz="2200" dirty="0" smtClean="0"/>
          </a:p>
          <a:p>
            <a:pPr algn="just"/>
            <a:endParaRPr lang="es-CL" sz="2200" dirty="0" smtClean="0"/>
          </a:p>
          <a:p>
            <a:pPr algn="just"/>
            <a:endParaRPr lang="es-CL" sz="2200" dirty="0" smtClean="0"/>
          </a:p>
          <a:p>
            <a:pPr algn="just"/>
            <a:endParaRPr lang="es-CL" sz="2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4649</TotalTime>
  <Words>1107</Words>
  <Application>Microsoft Office PowerPoint</Application>
  <PresentationFormat>Presentación en pantalla (4:3)</PresentationFormat>
  <Paragraphs>308</Paragraphs>
  <Slides>14</Slides>
  <Notes>0</Notes>
  <HiddenSlides>0</HiddenSlides>
  <MMClips>0</MMClips>
  <ScaleCrop>false</ScaleCrop>
  <HeadingPairs>
    <vt:vector size="6" baseType="variant">
      <vt:variant>
        <vt:lpstr>Tema</vt:lpstr>
      </vt:variant>
      <vt:variant>
        <vt:i4>3</vt:i4>
      </vt:variant>
      <vt:variant>
        <vt:lpstr>Servidores OLE incrustados</vt:lpstr>
      </vt:variant>
      <vt:variant>
        <vt:i4>1</vt:i4>
      </vt:variant>
      <vt:variant>
        <vt:lpstr>Títulos de diapositiva</vt:lpstr>
      </vt:variant>
      <vt:variant>
        <vt:i4>14</vt:i4>
      </vt:variant>
    </vt:vector>
  </HeadingPairs>
  <TitlesOfParts>
    <vt:vector size="18" baseType="lpstr">
      <vt:lpstr>Office Theme</vt:lpstr>
      <vt:lpstr>1_Office Theme</vt:lpstr>
      <vt:lpstr>2_Office Theme</vt:lpstr>
      <vt:lpstr>Hoja de cálculo</vt:lpstr>
      <vt:lpstr>Selección de beneficiarios PAE  Exclusión de altos ingresos</vt:lpstr>
      <vt:lpstr>Antecedentes </vt:lpstr>
      <vt:lpstr>El modelo</vt:lpstr>
      <vt:lpstr>Modelo</vt:lpstr>
      <vt:lpstr>Modelo en Casen 2011</vt:lpstr>
      <vt:lpstr>Modelo en Casen 2011</vt:lpstr>
      <vt:lpstr>Modelo en Casen 2011</vt:lpstr>
      <vt:lpstr>Aplicación a grupos familiares en FPS</vt:lpstr>
      <vt:lpstr>Aplicación a grupos familiares en FPS</vt:lpstr>
      <vt:lpstr>Aplicación a grupos familiares en FPS</vt:lpstr>
      <vt:lpstr>Resultado </vt:lpstr>
      <vt:lpstr>Número de Beneficiarios PAE 2014 por nivel</vt:lpstr>
      <vt:lpstr>Matrícula establecimientos que reciben PAE por nivel (Abril 2014)</vt:lpstr>
      <vt:lpstr>Gracias.</vt:lpstr>
    </vt:vector>
  </TitlesOfParts>
  <Company>Gabriel Badagnani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Executive Director</dc:creator>
  <cp:lastModifiedBy>rherrera</cp:lastModifiedBy>
  <cp:revision>162</cp:revision>
  <dcterms:created xsi:type="dcterms:W3CDTF">2010-11-27T19:44:20Z</dcterms:created>
  <dcterms:modified xsi:type="dcterms:W3CDTF">2014-06-20T14:25:39Z</dcterms:modified>
</cp:coreProperties>
</file>